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Bold" charset="1" panose="00000800000000000000"/>
      <p:regular r:id="rId17"/>
    </p:embeddedFont>
    <p:embeddedFont>
      <p:font typeface="Anton" charset="1" panose="00000500000000000000"/>
      <p:regular r:id="rId18"/>
    </p:embeddedFont>
    <p:embeddedFont>
      <p:font typeface="Poppins" charset="1" panose="00000500000000000000"/>
      <p:regular r:id="rId19"/>
    </p:embeddedFont>
    <p:embeddedFont>
      <p:font typeface="Paytone One" charset="1" panose="00000500000000000000"/>
      <p:regular r:id="rId20"/>
    </p:embeddedFont>
    <p:embeddedFont>
      <p:font typeface="Poppins Semi-Bold"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jpe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85446" y="-114402"/>
            <a:ext cx="7502554" cy="10515804"/>
            <a:chOff x="0" y="0"/>
            <a:chExt cx="6239929" cy="8746071"/>
          </a:xfrm>
        </p:grpSpPr>
        <p:sp>
          <p:nvSpPr>
            <p:cNvPr name="Freeform 3" id="3"/>
            <p:cNvSpPr/>
            <p:nvPr/>
          </p:nvSpPr>
          <p:spPr>
            <a:xfrm flipH="false" flipV="false" rot="0">
              <a:off x="0" y="0"/>
              <a:ext cx="6239891" cy="8746109"/>
            </a:xfrm>
            <a:custGeom>
              <a:avLst/>
              <a:gdLst/>
              <a:ahLst/>
              <a:cxnLst/>
              <a:rect r="r" b="b" t="t" l="l"/>
              <a:pathLst>
                <a:path h="8746109" w="6239891">
                  <a:moveTo>
                    <a:pt x="2548509" y="0"/>
                  </a:moveTo>
                  <a:lnTo>
                    <a:pt x="0" y="6468491"/>
                  </a:lnTo>
                  <a:lnTo>
                    <a:pt x="533400" y="8746109"/>
                  </a:lnTo>
                  <a:lnTo>
                    <a:pt x="4258691" y="8746109"/>
                  </a:lnTo>
                  <a:lnTo>
                    <a:pt x="3674491" y="6468618"/>
                  </a:lnTo>
                  <a:lnTo>
                    <a:pt x="6239891" y="0"/>
                  </a:lnTo>
                  <a:close/>
                </a:path>
              </a:pathLst>
            </a:custGeom>
            <a:blipFill>
              <a:blip r:embed="rId2"/>
              <a:stretch>
                <a:fillRect l="-122015" t="0" r="-27165" b="0"/>
              </a:stretch>
            </a:blipFill>
          </p:spPr>
        </p:sp>
      </p:grpSp>
      <p:grpSp>
        <p:nvGrpSpPr>
          <p:cNvPr name="Group 4" id="4"/>
          <p:cNvGrpSpPr/>
          <p:nvPr/>
        </p:nvGrpSpPr>
        <p:grpSpPr>
          <a:xfrm rot="0">
            <a:off x="9286875" y="-3061713"/>
            <a:ext cx="5516928" cy="7060701"/>
            <a:chOff x="0" y="0"/>
            <a:chExt cx="812800" cy="1040242"/>
          </a:xfrm>
        </p:grpSpPr>
        <p:sp>
          <p:nvSpPr>
            <p:cNvPr name="Freeform 5" id="5"/>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6" id="6"/>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590905">
            <a:off x="15508586" y="1278685"/>
            <a:ext cx="4797133" cy="6139489"/>
            <a:chOff x="0" y="0"/>
            <a:chExt cx="812800" cy="1040242"/>
          </a:xfrm>
        </p:grpSpPr>
        <p:sp>
          <p:nvSpPr>
            <p:cNvPr name="Freeform 8" id="8"/>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9" id="9"/>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8647184">
            <a:off x="14897286" y="7228692"/>
            <a:ext cx="3675082" cy="4703461"/>
            <a:chOff x="0" y="0"/>
            <a:chExt cx="812800" cy="1040242"/>
          </a:xfrm>
        </p:grpSpPr>
        <p:sp>
          <p:nvSpPr>
            <p:cNvPr name="Freeform 11" id="11"/>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12" id="12"/>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graphicFrame>
        <p:nvGraphicFramePr>
          <p:cNvPr name="Table 13" id="13"/>
          <p:cNvGraphicFramePr>
            <a:graphicFrameLocks noGrp="true"/>
          </p:cNvGraphicFramePr>
          <p:nvPr/>
        </p:nvGraphicFramePr>
        <p:xfrm>
          <a:off x="2490845" y="5334486"/>
          <a:ext cx="7772048" cy="4419600"/>
        </p:xfrm>
        <a:graphic>
          <a:graphicData uri="http://schemas.openxmlformats.org/drawingml/2006/table">
            <a:tbl>
              <a:tblPr/>
              <a:tblGrid>
                <a:gridCol w="3898818"/>
                <a:gridCol w="2275172"/>
                <a:gridCol w="1598058"/>
              </a:tblGrid>
              <a:tr h="1104900">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Nguyễn Cao Thắng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22521329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CNTT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4900">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Võ Phi Thân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22521323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CNTT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4900">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Võ Minh Quyền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22521227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CNTT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4900">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Võ Anh Quân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22521192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Poppins Bold"/>
                          <a:ea typeface="Poppins Bold"/>
                          <a:cs typeface="Poppins Bold"/>
                          <a:sym typeface="Poppins Bold"/>
                        </a:rPr>
                        <a:t>CNTT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4" id="14"/>
          <p:cNvGrpSpPr/>
          <p:nvPr/>
        </p:nvGrpSpPr>
        <p:grpSpPr>
          <a:xfrm rot="-10292333">
            <a:off x="9037707" y="8460038"/>
            <a:ext cx="3086100" cy="3949667"/>
            <a:chOff x="0" y="0"/>
            <a:chExt cx="812800" cy="1040242"/>
          </a:xfrm>
        </p:grpSpPr>
        <p:sp>
          <p:nvSpPr>
            <p:cNvPr name="Freeform 15" id="15"/>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16" id="16"/>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028700" y="2543179"/>
            <a:ext cx="9552057" cy="2295525"/>
          </a:xfrm>
          <a:prstGeom prst="rect">
            <a:avLst/>
          </a:prstGeom>
        </p:spPr>
        <p:txBody>
          <a:bodyPr anchor="t" rtlCol="false" tIns="0" lIns="0" bIns="0" rIns="0">
            <a:spAutoFit/>
          </a:bodyPr>
          <a:lstStyle/>
          <a:p>
            <a:pPr algn="ctr">
              <a:lnSpc>
                <a:spcPts val="6000"/>
              </a:lnSpc>
            </a:pPr>
            <a:r>
              <a:rPr lang="en-US" sz="5000">
                <a:solidFill>
                  <a:srgbClr val="144064"/>
                </a:solidFill>
                <a:latin typeface="Anton"/>
                <a:ea typeface="Anton"/>
                <a:cs typeface="Anton"/>
                <a:sym typeface="Anton"/>
              </a:rPr>
              <a:t>PHÂN TÍCH CÁC YẾU TỐ ẢNH HƯỞNG ĐẾN MỨC NĂNG LƯỢNG KHI SẠC CỦA MỘT SỐ DÒNG XE ĐIỆN PHỔ BIẾN TẠI MỸ </a:t>
            </a:r>
          </a:p>
        </p:txBody>
      </p:sp>
      <p:sp>
        <p:nvSpPr>
          <p:cNvPr name="TextBox 18" id="18"/>
          <p:cNvSpPr txBox="true"/>
          <p:nvPr/>
        </p:nvSpPr>
        <p:spPr>
          <a:xfrm rot="0">
            <a:off x="345911" y="5039211"/>
            <a:ext cx="2462798" cy="552450"/>
          </a:xfrm>
          <a:prstGeom prst="rect">
            <a:avLst/>
          </a:prstGeom>
        </p:spPr>
        <p:txBody>
          <a:bodyPr anchor="t" rtlCol="false" tIns="0" lIns="0" bIns="0" rIns="0">
            <a:spAutoFit/>
          </a:bodyPr>
          <a:lstStyle/>
          <a:p>
            <a:pPr algn="l">
              <a:lnSpc>
                <a:spcPts val="4079"/>
              </a:lnSpc>
              <a:spcBef>
                <a:spcPct val="0"/>
              </a:spcBef>
            </a:pPr>
            <a:r>
              <a:rPr lang="en-US" sz="3399" spc="37">
                <a:solidFill>
                  <a:srgbClr val="144064"/>
                </a:solidFill>
                <a:latin typeface="Poppins"/>
                <a:ea typeface="Poppins"/>
                <a:cs typeface="Poppins"/>
                <a:sym typeface="Poppins"/>
              </a:rPr>
              <a:t>NHÓM 21</a:t>
            </a:r>
          </a:p>
        </p:txBody>
      </p:sp>
      <p:sp>
        <p:nvSpPr>
          <p:cNvPr name="TextBox 19" id="19"/>
          <p:cNvSpPr txBox="true"/>
          <p:nvPr/>
        </p:nvSpPr>
        <p:spPr>
          <a:xfrm rot="0">
            <a:off x="1028700" y="497213"/>
            <a:ext cx="8885514" cy="1750695"/>
          </a:xfrm>
          <a:prstGeom prst="rect">
            <a:avLst/>
          </a:prstGeom>
        </p:spPr>
        <p:txBody>
          <a:bodyPr anchor="t" rtlCol="false" tIns="0" lIns="0" bIns="0" rIns="0">
            <a:spAutoFit/>
          </a:bodyPr>
          <a:lstStyle/>
          <a:p>
            <a:pPr algn="just">
              <a:lnSpc>
                <a:spcPts val="6839"/>
              </a:lnSpc>
            </a:pPr>
            <a:r>
              <a:rPr lang="en-US" sz="6000">
                <a:solidFill>
                  <a:srgbClr val="060644"/>
                </a:solidFill>
                <a:latin typeface="Paytone One"/>
                <a:ea typeface="Paytone One"/>
                <a:cs typeface="Paytone One"/>
                <a:sym typeface="Paytone One"/>
              </a:rPr>
              <a:t>TRƯỜNG ĐẠI HỌC CNTT</a:t>
            </a:r>
          </a:p>
          <a:p>
            <a:pPr algn="just">
              <a:lnSpc>
                <a:spcPts val="6839"/>
              </a:lnSpc>
            </a:pPr>
            <a:r>
              <a:rPr lang="en-US" sz="6000">
                <a:solidFill>
                  <a:srgbClr val="060644"/>
                </a:solidFill>
                <a:latin typeface="Paytone One"/>
                <a:ea typeface="Paytone One"/>
                <a:cs typeface="Paytone One"/>
                <a:sym typeface="Paytone One"/>
              </a:rPr>
              <a:t>KHOA KH&amp;KTTT</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653203"/>
            <a:ext cx="9144000" cy="4916580"/>
            <a:chOff x="0" y="0"/>
            <a:chExt cx="2408296" cy="1294902"/>
          </a:xfrm>
        </p:grpSpPr>
        <p:sp>
          <p:nvSpPr>
            <p:cNvPr name="Freeform 3" id="3"/>
            <p:cNvSpPr/>
            <p:nvPr/>
          </p:nvSpPr>
          <p:spPr>
            <a:xfrm flipH="false" flipV="false" rot="0">
              <a:off x="0" y="0"/>
              <a:ext cx="2408296" cy="1294902"/>
            </a:xfrm>
            <a:custGeom>
              <a:avLst/>
              <a:gdLst/>
              <a:ahLst/>
              <a:cxnLst/>
              <a:rect r="r" b="b" t="t" l="l"/>
              <a:pathLst>
                <a:path h="1294902" w="2408296">
                  <a:moveTo>
                    <a:pt x="0" y="0"/>
                  </a:moveTo>
                  <a:lnTo>
                    <a:pt x="2408296" y="0"/>
                  </a:lnTo>
                  <a:lnTo>
                    <a:pt x="2408296" y="1294902"/>
                  </a:lnTo>
                  <a:lnTo>
                    <a:pt x="0" y="1294902"/>
                  </a:lnTo>
                  <a:close/>
                </a:path>
              </a:pathLst>
            </a:custGeom>
            <a:solidFill>
              <a:srgbClr val="060644"/>
            </a:solidFill>
          </p:spPr>
        </p:sp>
        <p:sp>
          <p:nvSpPr>
            <p:cNvPr name="TextBox 4" id="4"/>
            <p:cNvSpPr txBox="true"/>
            <p:nvPr/>
          </p:nvSpPr>
          <p:spPr>
            <a:xfrm>
              <a:off x="0" y="-66675"/>
              <a:ext cx="2408296" cy="136157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144000" y="5111493"/>
            <a:ext cx="9144000" cy="4556382"/>
            <a:chOff x="0" y="0"/>
            <a:chExt cx="2408296" cy="1200035"/>
          </a:xfrm>
        </p:grpSpPr>
        <p:sp>
          <p:nvSpPr>
            <p:cNvPr name="Freeform 6" id="6"/>
            <p:cNvSpPr/>
            <p:nvPr/>
          </p:nvSpPr>
          <p:spPr>
            <a:xfrm flipH="false" flipV="false" rot="0">
              <a:off x="0" y="0"/>
              <a:ext cx="2408296" cy="1200035"/>
            </a:xfrm>
            <a:custGeom>
              <a:avLst/>
              <a:gdLst/>
              <a:ahLst/>
              <a:cxnLst/>
              <a:rect r="r" b="b" t="t" l="l"/>
              <a:pathLst>
                <a:path h="1200035" w="2408296">
                  <a:moveTo>
                    <a:pt x="0" y="0"/>
                  </a:moveTo>
                  <a:lnTo>
                    <a:pt x="2408296" y="0"/>
                  </a:lnTo>
                  <a:lnTo>
                    <a:pt x="2408296" y="1200035"/>
                  </a:lnTo>
                  <a:lnTo>
                    <a:pt x="0" y="1200035"/>
                  </a:lnTo>
                  <a:close/>
                </a:path>
              </a:pathLst>
            </a:custGeom>
            <a:solidFill>
              <a:srgbClr val="144064"/>
            </a:solidFill>
          </p:spPr>
        </p:sp>
        <p:sp>
          <p:nvSpPr>
            <p:cNvPr name="TextBox 7" id="7"/>
            <p:cNvSpPr txBox="true"/>
            <p:nvPr/>
          </p:nvSpPr>
          <p:spPr>
            <a:xfrm>
              <a:off x="0" y="-66675"/>
              <a:ext cx="2408296" cy="126671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023839" y="4033093"/>
            <a:ext cx="7096322" cy="2752725"/>
          </a:xfrm>
          <a:prstGeom prst="rect">
            <a:avLst/>
          </a:prstGeom>
        </p:spPr>
        <p:txBody>
          <a:bodyPr anchor="t" rtlCol="false" tIns="0" lIns="0" bIns="0" rIns="0">
            <a:spAutoFit/>
          </a:bodyPr>
          <a:lstStyle/>
          <a:p>
            <a:pPr algn="just">
              <a:lnSpc>
                <a:spcPts val="2760"/>
              </a:lnSpc>
            </a:pPr>
            <a:r>
              <a:rPr lang="en-US" sz="2300">
                <a:solidFill>
                  <a:srgbClr val="FFFFFF"/>
                </a:solidFill>
                <a:latin typeface="Poppins"/>
                <a:ea typeface="Poppins"/>
                <a:cs typeface="Poppins"/>
                <a:sym typeface="Poppins"/>
              </a:rPr>
              <a:t>Rút ra được các nhận xét chi tiết từ các hình thức trực quan, cũng như dựng được một mô hình dự đoán có các thông số đánh giá tương đối tốt. Từ việc xem xét kết quả trực quan và mô hình, nhóm có thể kết luận các biến ảnh hưởng nhiều đến mức năng lượng tiêu thụ bao gồm dung lượng pin, thời gian sạc, loại sạc, thời gian sạc, kiểu người lái xe,  mẫu phương tiện.</a:t>
            </a:r>
          </a:p>
        </p:txBody>
      </p:sp>
      <p:sp>
        <p:nvSpPr>
          <p:cNvPr name="TextBox 9" id="9"/>
          <p:cNvSpPr txBox="true"/>
          <p:nvPr/>
        </p:nvSpPr>
        <p:spPr>
          <a:xfrm rot="0">
            <a:off x="10167839" y="6504820"/>
            <a:ext cx="7096322" cy="1381125"/>
          </a:xfrm>
          <a:prstGeom prst="rect">
            <a:avLst/>
          </a:prstGeom>
        </p:spPr>
        <p:txBody>
          <a:bodyPr anchor="t" rtlCol="false" tIns="0" lIns="0" bIns="0" rIns="0">
            <a:spAutoFit/>
          </a:bodyPr>
          <a:lstStyle/>
          <a:p>
            <a:pPr algn="just">
              <a:lnSpc>
                <a:spcPts val="2760"/>
              </a:lnSpc>
            </a:pPr>
            <a:r>
              <a:rPr lang="en-US" sz="2300">
                <a:solidFill>
                  <a:srgbClr val="FFFFFF"/>
                </a:solidFill>
                <a:latin typeface="Poppins"/>
                <a:ea typeface="Poppins"/>
                <a:cs typeface="Poppins"/>
                <a:sym typeface="Poppins"/>
              </a:rPr>
              <a:t>nhóm còn mắc một số nhược điểm trong quá trình thực hiện phân tích, như coding convention trong các file notebook còn tùy tiện; đôi lúc có một số thao tác bị lặp lại nhiều lần</a:t>
            </a:r>
          </a:p>
        </p:txBody>
      </p:sp>
      <p:sp>
        <p:nvSpPr>
          <p:cNvPr name="TextBox 10" id="10"/>
          <p:cNvSpPr txBox="true"/>
          <p:nvPr/>
        </p:nvSpPr>
        <p:spPr>
          <a:xfrm rot="0">
            <a:off x="1023839" y="3062586"/>
            <a:ext cx="7096322" cy="560083"/>
          </a:xfrm>
          <a:prstGeom prst="rect">
            <a:avLst/>
          </a:prstGeom>
        </p:spPr>
        <p:txBody>
          <a:bodyPr anchor="t" rtlCol="false" tIns="0" lIns="0" bIns="0" rIns="0">
            <a:spAutoFit/>
          </a:bodyPr>
          <a:lstStyle/>
          <a:p>
            <a:pPr algn="ctr">
              <a:lnSpc>
                <a:spcPts val="4185"/>
              </a:lnSpc>
            </a:pPr>
            <a:r>
              <a:rPr lang="en-US" b="true" sz="3487">
                <a:solidFill>
                  <a:srgbClr val="FFFFFF"/>
                </a:solidFill>
                <a:latin typeface="Poppins Semi-Bold"/>
                <a:ea typeface="Poppins Semi-Bold"/>
                <a:cs typeface="Poppins Semi-Bold"/>
                <a:sym typeface="Poppins Semi-Bold"/>
              </a:rPr>
              <a:t>Kết quả</a:t>
            </a:r>
          </a:p>
        </p:txBody>
      </p:sp>
      <p:sp>
        <p:nvSpPr>
          <p:cNvPr name="TextBox 11" id="11"/>
          <p:cNvSpPr txBox="true"/>
          <p:nvPr/>
        </p:nvSpPr>
        <p:spPr>
          <a:xfrm rot="0">
            <a:off x="10167839" y="5563210"/>
            <a:ext cx="7096322" cy="560083"/>
          </a:xfrm>
          <a:prstGeom prst="rect">
            <a:avLst/>
          </a:prstGeom>
        </p:spPr>
        <p:txBody>
          <a:bodyPr anchor="t" rtlCol="false" tIns="0" lIns="0" bIns="0" rIns="0">
            <a:spAutoFit/>
          </a:bodyPr>
          <a:lstStyle/>
          <a:p>
            <a:pPr algn="ctr">
              <a:lnSpc>
                <a:spcPts val="4185"/>
              </a:lnSpc>
            </a:pPr>
            <a:r>
              <a:rPr lang="en-US" b="true" sz="3487">
                <a:solidFill>
                  <a:srgbClr val="FFFFFF"/>
                </a:solidFill>
                <a:latin typeface="Poppins Semi-Bold"/>
                <a:ea typeface="Poppins Semi-Bold"/>
                <a:cs typeface="Poppins Semi-Bold"/>
                <a:sym typeface="Poppins Semi-Bold"/>
              </a:rPr>
              <a:t>Hạn chế</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10</a:t>
            </a:r>
          </a:p>
        </p:txBody>
      </p:sp>
      <p:grpSp>
        <p:nvGrpSpPr>
          <p:cNvPr name="Group 13" id="13"/>
          <p:cNvGrpSpPr/>
          <p:nvPr/>
        </p:nvGrpSpPr>
        <p:grpSpPr>
          <a:xfrm rot="0">
            <a:off x="586185" y="534200"/>
            <a:ext cx="3266770" cy="989000"/>
            <a:chOff x="0" y="0"/>
            <a:chExt cx="4355694" cy="1318667"/>
          </a:xfrm>
        </p:grpSpPr>
        <p:grpSp>
          <p:nvGrpSpPr>
            <p:cNvPr name="Group 14" id="14"/>
            <p:cNvGrpSpPr/>
            <p:nvPr/>
          </p:nvGrpSpPr>
          <p:grpSpPr>
            <a:xfrm rot="0">
              <a:off x="0" y="0"/>
              <a:ext cx="1318667" cy="13186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16" id="16"/>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17" id="17"/>
            <p:cNvSpPr txBox="true"/>
            <p:nvPr/>
          </p:nvSpPr>
          <p:spPr>
            <a:xfrm rot="0">
              <a:off x="1835952" y="137878"/>
              <a:ext cx="251974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KẾT LUẬN</a:t>
              </a:r>
            </a:p>
          </p:txBody>
        </p:sp>
        <p:sp>
          <p:nvSpPr>
            <p:cNvPr name="TextBox 18" id="18"/>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06</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85446" y="-114402"/>
            <a:ext cx="7502554" cy="10515804"/>
            <a:chOff x="0" y="0"/>
            <a:chExt cx="6239929" cy="8746071"/>
          </a:xfrm>
        </p:grpSpPr>
        <p:sp>
          <p:nvSpPr>
            <p:cNvPr name="Freeform 3" id="3"/>
            <p:cNvSpPr/>
            <p:nvPr/>
          </p:nvSpPr>
          <p:spPr>
            <a:xfrm flipH="false" flipV="false" rot="0">
              <a:off x="0" y="0"/>
              <a:ext cx="6239891" cy="8746109"/>
            </a:xfrm>
            <a:custGeom>
              <a:avLst/>
              <a:gdLst/>
              <a:ahLst/>
              <a:cxnLst/>
              <a:rect r="r" b="b" t="t" l="l"/>
              <a:pathLst>
                <a:path h="8746109" w="6239891">
                  <a:moveTo>
                    <a:pt x="2548509" y="0"/>
                  </a:moveTo>
                  <a:lnTo>
                    <a:pt x="0" y="6468491"/>
                  </a:lnTo>
                  <a:lnTo>
                    <a:pt x="533400" y="8746109"/>
                  </a:lnTo>
                  <a:lnTo>
                    <a:pt x="4258691" y="8746109"/>
                  </a:lnTo>
                  <a:lnTo>
                    <a:pt x="3674491" y="6468618"/>
                  </a:lnTo>
                  <a:lnTo>
                    <a:pt x="6239891" y="0"/>
                  </a:lnTo>
                  <a:close/>
                </a:path>
              </a:pathLst>
            </a:custGeom>
            <a:blipFill>
              <a:blip r:embed="rId2"/>
              <a:stretch>
                <a:fillRect l="-75145" t="0" r="-35035" b="0"/>
              </a:stretch>
            </a:blipFill>
          </p:spPr>
        </p:sp>
      </p:grpSp>
      <p:grpSp>
        <p:nvGrpSpPr>
          <p:cNvPr name="Group 4" id="4"/>
          <p:cNvGrpSpPr/>
          <p:nvPr/>
        </p:nvGrpSpPr>
        <p:grpSpPr>
          <a:xfrm rot="0">
            <a:off x="9286875" y="-3061713"/>
            <a:ext cx="5516928" cy="7060701"/>
            <a:chOff x="0" y="0"/>
            <a:chExt cx="812800" cy="1040242"/>
          </a:xfrm>
        </p:grpSpPr>
        <p:sp>
          <p:nvSpPr>
            <p:cNvPr name="Freeform 5" id="5"/>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6" id="6"/>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2590905">
            <a:off x="15508586" y="1278685"/>
            <a:ext cx="4797133" cy="6139489"/>
            <a:chOff x="0" y="0"/>
            <a:chExt cx="812800" cy="1040242"/>
          </a:xfrm>
        </p:grpSpPr>
        <p:sp>
          <p:nvSpPr>
            <p:cNvPr name="Freeform 8" id="8"/>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9" id="9"/>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0292333">
            <a:off x="9037707" y="8460038"/>
            <a:ext cx="3086100" cy="3949667"/>
            <a:chOff x="0" y="0"/>
            <a:chExt cx="812800" cy="1040242"/>
          </a:xfrm>
        </p:grpSpPr>
        <p:sp>
          <p:nvSpPr>
            <p:cNvPr name="Freeform 11" id="11"/>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12" id="12"/>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028700" y="3574268"/>
            <a:ext cx="9350290" cy="2262200"/>
          </a:xfrm>
          <a:prstGeom prst="rect">
            <a:avLst/>
          </a:prstGeom>
        </p:spPr>
        <p:txBody>
          <a:bodyPr anchor="t" rtlCol="false" tIns="0" lIns="0" bIns="0" rIns="0">
            <a:spAutoFit/>
          </a:bodyPr>
          <a:lstStyle/>
          <a:p>
            <a:pPr algn="l">
              <a:lnSpc>
                <a:spcPts val="17973"/>
              </a:lnSpc>
            </a:pPr>
            <a:r>
              <a:rPr lang="en-US" sz="14978">
                <a:solidFill>
                  <a:srgbClr val="144064"/>
                </a:solidFill>
                <a:latin typeface="Anton"/>
                <a:ea typeface="Anton"/>
                <a:cs typeface="Anton"/>
                <a:sym typeface="Anton"/>
              </a:rPr>
              <a:t>THANK YOU</a:t>
            </a:r>
          </a:p>
        </p:txBody>
      </p:sp>
      <p:grpSp>
        <p:nvGrpSpPr>
          <p:cNvPr name="Group 14" id="14"/>
          <p:cNvGrpSpPr/>
          <p:nvPr/>
        </p:nvGrpSpPr>
        <p:grpSpPr>
          <a:xfrm rot="8647184">
            <a:off x="14897286" y="7228692"/>
            <a:ext cx="3675082" cy="4703461"/>
            <a:chOff x="0" y="0"/>
            <a:chExt cx="812800" cy="1040242"/>
          </a:xfrm>
        </p:grpSpPr>
        <p:sp>
          <p:nvSpPr>
            <p:cNvPr name="Freeform 15" id="15"/>
            <p:cNvSpPr/>
            <p:nvPr/>
          </p:nvSpPr>
          <p:spPr>
            <a:xfrm flipH="false" flipV="false" rot="0">
              <a:off x="0" y="0"/>
              <a:ext cx="812800" cy="1040242"/>
            </a:xfrm>
            <a:custGeom>
              <a:avLst/>
              <a:gdLst/>
              <a:ahLst/>
              <a:cxnLst/>
              <a:rect r="r" b="b" t="t" l="l"/>
              <a:pathLst>
                <a:path h="1040242" w="812800">
                  <a:moveTo>
                    <a:pt x="406400" y="1040242"/>
                  </a:moveTo>
                  <a:lnTo>
                    <a:pt x="812800" y="0"/>
                  </a:lnTo>
                  <a:lnTo>
                    <a:pt x="0" y="0"/>
                  </a:lnTo>
                  <a:lnTo>
                    <a:pt x="406400" y="1040242"/>
                  </a:lnTo>
                  <a:close/>
                </a:path>
              </a:pathLst>
            </a:custGeom>
            <a:solidFill>
              <a:srgbClr val="144064"/>
            </a:solidFill>
          </p:spPr>
        </p:sp>
        <p:sp>
          <p:nvSpPr>
            <p:cNvPr name="TextBox 16" id="16"/>
            <p:cNvSpPr txBox="true"/>
            <p:nvPr/>
          </p:nvSpPr>
          <p:spPr>
            <a:xfrm>
              <a:off x="127000" y="7628"/>
              <a:ext cx="558800" cy="549644"/>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58096" y="66861"/>
            <a:ext cx="8825023" cy="10287000"/>
            <a:chOff x="0" y="0"/>
            <a:chExt cx="8432800" cy="9829800"/>
          </a:xfrm>
        </p:grpSpPr>
        <p:sp>
          <p:nvSpPr>
            <p:cNvPr name="Freeform 3" id="3"/>
            <p:cNvSpPr/>
            <p:nvPr/>
          </p:nvSpPr>
          <p:spPr>
            <a:xfrm flipH="false" flipV="false" rot="0">
              <a:off x="0" y="0"/>
              <a:ext cx="8432800" cy="9829800"/>
            </a:xfrm>
            <a:custGeom>
              <a:avLst/>
              <a:gdLst/>
              <a:ahLst/>
              <a:cxnLst/>
              <a:rect r="r" b="b" t="t" l="l"/>
              <a:pathLst>
                <a:path h="9829800" w="8432800">
                  <a:moveTo>
                    <a:pt x="0" y="0"/>
                  </a:moveTo>
                  <a:lnTo>
                    <a:pt x="1972691" y="4986909"/>
                  </a:lnTo>
                  <a:lnTo>
                    <a:pt x="0" y="9829800"/>
                  </a:lnTo>
                  <a:lnTo>
                    <a:pt x="8432800" y="9829800"/>
                  </a:lnTo>
                  <a:lnTo>
                    <a:pt x="8432800" y="0"/>
                  </a:lnTo>
                  <a:close/>
                </a:path>
              </a:pathLst>
            </a:custGeom>
            <a:blipFill>
              <a:blip r:embed="rId2"/>
              <a:stretch>
                <a:fillRect l="-62817" t="0" r="-24311" b="0"/>
              </a:stretch>
            </a:blipFill>
          </p:spPr>
        </p:sp>
      </p:grpSp>
      <p:grpSp>
        <p:nvGrpSpPr>
          <p:cNvPr name="Group 4" id="4"/>
          <p:cNvGrpSpPr/>
          <p:nvPr/>
        </p:nvGrpSpPr>
        <p:grpSpPr>
          <a:xfrm rot="-1276443">
            <a:off x="10982884" y="-1190322"/>
            <a:ext cx="1015696" cy="12754771"/>
            <a:chOff x="0" y="0"/>
            <a:chExt cx="267508" cy="3359281"/>
          </a:xfrm>
        </p:grpSpPr>
        <p:sp>
          <p:nvSpPr>
            <p:cNvPr name="Freeform 5" id="5"/>
            <p:cNvSpPr/>
            <p:nvPr/>
          </p:nvSpPr>
          <p:spPr>
            <a:xfrm flipH="false" flipV="false" rot="0">
              <a:off x="0" y="0"/>
              <a:ext cx="267508" cy="3359281"/>
            </a:xfrm>
            <a:custGeom>
              <a:avLst/>
              <a:gdLst/>
              <a:ahLst/>
              <a:cxnLst/>
              <a:rect r="r" b="b" t="t" l="l"/>
              <a:pathLst>
                <a:path h="3359281" w="267508">
                  <a:moveTo>
                    <a:pt x="0" y="0"/>
                  </a:moveTo>
                  <a:lnTo>
                    <a:pt x="267508" y="0"/>
                  </a:lnTo>
                  <a:lnTo>
                    <a:pt x="267508" y="3359281"/>
                  </a:lnTo>
                  <a:lnTo>
                    <a:pt x="0" y="3359281"/>
                  </a:lnTo>
                  <a:close/>
                </a:path>
              </a:pathLst>
            </a:custGeom>
            <a:solidFill>
              <a:srgbClr val="144064"/>
            </a:solidFill>
          </p:spPr>
        </p:sp>
        <p:sp>
          <p:nvSpPr>
            <p:cNvPr name="TextBox 6" id="6"/>
            <p:cNvSpPr txBox="true"/>
            <p:nvPr/>
          </p:nvSpPr>
          <p:spPr>
            <a:xfrm>
              <a:off x="0" y="-66675"/>
              <a:ext cx="267508" cy="3425956"/>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392973" y="165100"/>
            <a:ext cx="6378301" cy="863600"/>
          </a:xfrm>
          <a:prstGeom prst="rect">
            <a:avLst/>
          </a:prstGeom>
        </p:spPr>
        <p:txBody>
          <a:bodyPr anchor="t" rtlCol="false" tIns="0" lIns="0" bIns="0" rIns="0">
            <a:spAutoFit/>
          </a:bodyPr>
          <a:lstStyle/>
          <a:p>
            <a:pPr algn="l">
              <a:lnSpc>
                <a:spcPts val="7000"/>
              </a:lnSpc>
              <a:spcBef>
                <a:spcPct val="0"/>
              </a:spcBef>
            </a:pPr>
            <a:r>
              <a:rPr lang="en-US" sz="5000">
                <a:solidFill>
                  <a:srgbClr val="144064"/>
                </a:solidFill>
                <a:latin typeface="Anton"/>
                <a:ea typeface="Anton"/>
                <a:cs typeface="Anton"/>
                <a:sym typeface="Anton"/>
              </a:rPr>
              <a:t>Table of Content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2</a:t>
            </a:r>
          </a:p>
        </p:txBody>
      </p:sp>
      <p:grpSp>
        <p:nvGrpSpPr>
          <p:cNvPr name="Group 9" id="9"/>
          <p:cNvGrpSpPr/>
          <p:nvPr/>
        </p:nvGrpSpPr>
        <p:grpSpPr>
          <a:xfrm rot="0">
            <a:off x="1259874" y="1422194"/>
            <a:ext cx="3436778" cy="989000"/>
            <a:chOff x="0" y="0"/>
            <a:chExt cx="4582370" cy="1318667"/>
          </a:xfrm>
        </p:grpSpPr>
        <p:grpSp>
          <p:nvGrpSpPr>
            <p:cNvPr name="Group 10" id="10"/>
            <p:cNvGrpSpPr/>
            <p:nvPr/>
          </p:nvGrpSpPr>
          <p:grpSpPr>
            <a:xfrm rot="0">
              <a:off x="0" y="0"/>
              <a:ext cx="1318667" cy="131866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12" id="12"/>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13" id="13"/>
            <p:cNvSpPr txBox="true"/>
            <p:nvPr/>
          </p:nvSpPr>
          <p:spPr>
            <a:xfrm rot="0">
              <a:off x="1835952" y="137878"/>
              <a:ext cx="2746418"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GIỚI THIỆU</a:t>
              </a:r>
            </a:p>
          </p:txBody>
        </p:sp>
        <p:sp>
          <p:nvSpPr>
            <p:cNvPr name="TextBox 14" id="14"/>
            <p:cNvSpPr txBox="true"/>
            <p:nvPr/>
          </p:nvSpPr>
          <p:spPr>
            <a:xfrm rot="0">
              <a:off x="358239" y="161603"/>
              <a:ext cx="602189"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01</a:t>
              </a:r>
            </a:p>
          </p:txBody>
        </p:sp>
      </p:grpSp>
      <p:grpSp>
        <p:nvGrpSpPr>
          <p:cNvPr name="Group 15" id="15"/>
          <p:cNvGrpSpPr/>
          <p:nvPr/>
        </p:nvGrpSpPr>
        <p:grpSpPr>
          <a:xfrm rot="0">
            <a:off x="1259874" y="2821777"/>
            <a:ext cx="5072215" cy="989000"/>
            <a:chOff x="0" y="0"/>
            <a:chExt cx="6762953" cy="1318667"/>
          </a:xfrm>
        </p:grpSpPr>
        <p:grpSp>
          <p:nvGrpSpPr>
            <p:cNvPr name="Group 16" id="16"/>
            <p:cNvGrpSpPr/>
            <p:nvPr/>
          </p:nvGrpSpPr>
          <p:grpSpPr>
            <a:xfrm rot="0">
              <a:off x="0" y="0"/>
              <a:ext cx="1318667" cy="131866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18" id="18"/>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19" id="19"/>
            <p:cNvSpPr txBox="true"/>
            <p:nvPr/>
          </p:nvSpPr>
          <p:spPr>
            <a:xfrm rot="0">
              <a:off x="1835952" y="137878"/>
              <a:ext cx="4927001"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MÔ TẢ BỘ DỮ LIỆU</a:t>
              </a:r>
            </a:p>
          </p:txBody>
        </p:sp>
        <p:sp>
          <p:nvSpPr>
            <p:cNvPr name="TextBox 20" id="20"/>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02</a:t>
              </a:r>
            </a:p>
          </p:txBody>
        </p:sp>
      </p:grpSp>
      <p:grpSp>
        <p:nvGrpSpPr>
          <p:cNvPr name="Group 21" id="21"/>
          <p:cNvGrpSpPr/>
          <p:nvPr/>
        </p:nvGrpSpPr>
        <p:grpSpPr>
          <a:xfrm rot="0">
            <a:off x="1259874" y="4221361"/>
            <a:ext cx="6534918" cy="989000"/>
            <a:chOff x="0" y="0"/>
            <a:chExt cx="8713224" cy="1318667"/>
          </a:xfrm>
        </p:grpSpPr>
        <p:grpSp>
          <p:nvGrpSpPr>
            <p:cNvPr name="Group 22" id="22"/>
            <p:cNvGrpSpPr/>
            <p:nvPr/>
          </p:nvGrpSpPr>
          <p:grpSpPr>
            <a:xfrm rot="0">
              <a:off x="0" y="0"/>
              <a:ext cx="1318667" cy="131866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24" id="24"/>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25" id="25"/>
            <p:cNvSpPr txBox="true"/>
            <p:nvPr/>
          </p:nvSpPr>
          <p:spPr>
            <a:xfrm rot="0">
              <a:off x="1835952" y="137878"/>
              <a:ext cx="687727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PHƯƠNG PHÁP PHÂN TÍCH</a:t>
              </a:r>
            </a:p>
          </p:txBody>
        </p:sp>
        <p:sp>
          <p:nvSpPr>
            <p:cNvPr name="TextBox 26" id="26"/>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03</a:t>
              </a:r>
            </a:p>
          </p:txBody>
        </p:sp>
      </p:grpSp>
      <p:grpSp>
        <p:nvGrpSpPr>
          <p:cNvPr name="Group 27" id="27"/>
          <p:cNvGrpSpPr/>
          <p:nvPr/>
        </p:nvGrpSpPr>
        <p:grpSpPr>
          <a:xfrm rot="0">
            <a:off x="1259874" y="5620945"/>
            <a:ext cx="5504771" cy="989000"/>
            <a:chOff x="0" y="0"/>
            <a:chExt cx="7339694" cy="1318667"/>
          </a:xfrm>
        </p:grpSpPr>
        <p:grpSp>
          <p:nvGrpSpPr>
            <p:cNvPr name="Group 28" id="28"/>
            <p:cNvGrpSpPr/>
            <p:nvPr/>
          </p:nvGrpSpPr>
          <p:grpSpPr>
            <a:xfrm rot="0">
              <a:off x="0" y="0"/>
              <a:ext cx="1318667" cy="131866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30" id="30"/>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31" id="31"/>
            <p:cNvSpPr txBox="true"/>
            <p:nvPr/>
          </p:nvSpPr>
          <p:spPr>
            <a:xfrm rot="0">
              <a:off x="1835952" y="137878"/>
              <a:ext cx="550374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PHÂN TÍCH THĂM DÒ</a:t>
              </a:r>
            </a:p>
          </p:txBody>
        </p:sp>
        <p:sp>
          <p:nvSpPr>
            <p:cNvPr name="TextBox 32" id="32"/>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04</a:t>
              </a:r>
            </a:p>
          </p:txBody>
        </p:sp>
      </p:grpSp>
      <p:grpSp>
        <p:nvGrpSpPr>
          <p:cNvPr name="Group 33" id="33"/>
          <p:cNvGrpSpPr/>
          <p:nvPr/>
        </p:nvGrpSpPr>
        <p:grpSpPr>
          <a:xfrm rot="0">
            <a:off x="1259874" y="7020528"/>
            <a:ext cx="5296111" cy="989000"/>
            <a:chOff x="0" y="0"/>
            <a:chExt cx="7061481" cy="1318667"/>
          </a:xfrm>
        </p:grpSpPr>
        <p:grpSp>
          <p:nvGrpSpPr>
            <p:cNvPr name="Group 34" id="34"/>
            <p:cNvGrpSpPr/>
            <p:nvPr/>
          </p:nvGrpSpPr>
          <p:grpSpPr>
            <a:xfrm rot="0">
              <a:off x="0" y="0"/>
              <a:ext cx="1318667" cy="131866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36" id="36"/>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37" id="37"/>
            <p:cNvSpPr txBox="true"/>
            <p:nvPr/>
          </p:nvSpPr>
          <p:spPr>
            <a:xfrm rot="0">
              <a:off x="1835952" y="137878"/>
              <a:ext cx="5225529"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KẾT QUẢ PHÂN TÍCH</a:t>
              </a:r>
            </a:p>
          </p:txBody>
        </p:sp>
        <p:sp>
          <p:nvSpPr>
            <p:cNvPr name="TextBox 38" id="38"/>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05</a:t>
              </a:r>
            </a:p>
          </p:txBody>
        </p:sp>
      </p:grpSp>
      <p:grpSp>
        <p:nvGrpSpPr>
          <p:cNvPr name="Group 39" id="39"/>
          <p:cNvGrpSpPr/>
          <p:nvPr/>
        </p:nvGrpSpPr>
        <p:grpSpPr>
          <a:xfrm rot="0">
            <a:off x="1259874" y="8420112"/>
            <a:ext cx="3266770" cy="989000"/>
            <a:chOff x="0" y="0"/>
            <a:chExt cx="4355694" cy="1318667"/>
          </a:xfrm>
        </p:grpSpPr>
        <p:grpSp>
          <p:nvGrpSpPr>
            <p:cNvPr name="Group 40" id="40"/>
            <p:cNvGrpSpPr/>
            <p:nvPr/>
          </p:nvGrpSpPr>
          <p:grpSpPr>
            <a:xfrm rot="0">
              <a:off x="0" y="0"/>
              <a:ext cx="1318667" cy="131866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42" id="42"/>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43" id="43"/>
            <p:cNvSpPr txBox="true"/>
            <p:nvPr/>
          </p:nvSpPr>
          <p:spPr>
            <a:xfrm rot="0">
              <a:off x="1835952" y="137878"/>
              <a:ext cx="251974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KẾT LUẬN</a:t>
              </a:r>
            </a:p>
          </p:txBody>
        </p:sp>
        <p:sp>
          <p:nvSpPr>
            <p:cNvPr name="TextBox 44" id="44"/>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46849"/>
            <a:ext cx="16230600" cy="1257300"/>
          </a:xfrm>
          <a:prstGeom prst="rect">
            <a:avLst/>
          </a:prstGeom>
        </p:spPr>
        <p:txBody>
          <a:bodyPr anchor="t" rtlCol="false" tIns="0" lIns="0" bIns="0" rIns="0">
            <a:spAutoFit/>
          </a:bodyPr>
          <a:lstStyle/>
          <a:p>
            <a:pPr algn="just">
              <a:lnSpc>
                <a:spcPts val="3240"/>
              </a:lnSpc>
            </a:pPr>
            <a:r>
              <a:rPr lang="en-US" sz="2700">
                <a:solidFill>
                  <a:srgbClr val="FFFFFF"/>
                </a:solidFill>
                <a:latin typeface="Poppins"/>
                <a:ea typeface="Poppins"/>
                <a:cs typeface="Poppins"/>
                <a:sym typeface="Poppins"/>
              </a:rPr>
              <a:t>Lorem ipsum dolor sit amet, consectetur adipiscing elit. Duis pellentesque eu dui nec pellentesque. Fusce ut metus rutrum, pharetra libero nec, malesuada nibh. Ut id egestas urna. Proin efficitur nec tortor semper convallis. Pellentesque euismod nisi sit amet tempor luctus.</a:t>
            </a:r>
          </a:p>
        </p:txBody>
      </p:sp>
      <p:sp>
        <p:nvSpPr>
          <p:cNvPr name="TextBox 3" id="3"/>
          <p:cNvSpPr txBox="true"/>
          <p:nvPr/>
        </p:nvSpPr>
        <p:spPr>
          <a:xfrm rot="0">
            <a:off x="10663892" y="7120118"/>
            <a:ext cx="6104215" cy="485775"/>
          </a:xfrm>
          <a:prstGeom prst="rect">
            <a:avLst/>
          </a:prstGeom>
        </p:spPr>
        <p:txBody>
          <a:bodyPr anchor="t" rtlCol="false" tIns="0" lIns="0" bIns="0" rIns="0">
            <a:spAutoFit/>
          </a:bodyPr>
          <a:lstStyle/>
          <a:p>
            <a:pPr algn="ctr">
              <a:lnSpc>
                <a:spcPts val="3600"/>
              </a:lnSpc>
            </a:pPr>
            <a:r>
              <a:rPr lang="en-US" b="true" sz="3000">
                <a:solidFill>
                  <a:srgbClr val="FFFFFF"/>
                </a:solidFill>
                <a:latin typeface="Poppins Semi-Bold"/>
                <a:ea typeface="Poppins Semi-Bold"/>
                <a:cs typeface="Poppins Semi-Bold"/>
                <a:sym typeface="Poppins Semi-Bold"/>
              </a:rPr>
              <a:t>Company Logo</a:t>
            </a:r>
          </a:p>
        </p:txBody>
      </p:sp>
      <p:sp>
        <p:nvSpPr>
          <p:cNvPr name="TextBox 4" id="4"/>
          <p:cNvSpPr txBox="true"/>
          <p:nvPr/>
        </p:nvSpPr>
        <p:spPr>
          <a:xfrm rot="0">
            <a:off x="10663892" y="7624943"/>
            <a:ext cx="6104215" cy="1733550"/>
          </a:xfrm>
          <a:prstGeom prst="rect">
            <a:avLst/>
          </a:prstGeom>
        </p:spPr>
        <p:txBody>
          <a:bodyPr anchor="t" rtlCol="false" tIns="0" lIns="0" bIns="0" rIns="0">
            <a:spAutoFit/>
          </a:bodyPr>
          <a:lstStyle/>
          <a:p>
            <a:pPr algn="just">
              <a:lnSpc>
                <a:spcPts val="2280"/>
              </a:lnSpc>
            </a:pPr>
            <a:r>
              <a:rPr lang="en-US" sz="1900">
                <a:solidFill>
                  <a:srgbClr val="FFFFFF"/>
                </a:solidFill>
                <a:latin typeface="Poppins"/>
                <a:ea typeface="Poppins"/>
                <a:cs typeface="Poppins"/>
                <a:sym typeface="Poppins"/>
              </a:rPr>
              <a:t>Lorem ipsum dolor sit amet, consectetur adipiscing elit. Duis pellentesque eu dui nec pellentesque. Fusce ut metus rutrum, pharetra libero nec, malesuada nibh. Ut id egestas urna. Proin efficitur nec tortor semper convallis. Pellentesque euismod nisi sit amet tempor luctus.</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3</a:t>
            </a:r>
          </a:p>
        </p:txBody>
      </p:sp>
      <p:grpSp>
        <p:nvGrpSpPr>
          <p:cNvPr name="Group 6" id="6"/>
          <p:cNvGrpSpPr/>
          <p:nvPr/>
        </p:nvGrpSpPr>
        <p:grpSpPr>
          <a:xfrm rot="0">
            <a:off x="586185" y="534200"/>
            <a:ext cx="3436778" cy="989000"/>
            <a:chOff x="0" y="0"/>
            <a:chExt cx="4582370" cy="1318667"/>
          </a:xfrm>
        </p:grpSpPr>
        <p:grpSp>
          <p:nvGrpSpPr>
            <p:cNvPr name="Group 7" id="7"/>
            <p:cNvGrpSpPr/>
            <p:nvPr/>
          </p:nvGrpSpPr>
          <p:grpSpPr>
            <a:xfrm rot="0">
              <a:off x="0" y="0"/>
              <a:ext cx="1318667" cy="131866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9" id="9"/>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10" id="10"/>
            <p:cNvSpPr txBox="true"/>
            <p:nvPr/>
          </p:nvSpPr>
          <p:spPr>
            <a:xfrm rot="0">
              <a:off x="1835952" y="137878"/>
              <a:ext cx="2746418"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GIỚI THIỆU</a:t>
              </a:r>
            </a:p>
          </p:txBody>
        </p:sp>
        <p:sp>
          <p:nvSpPr>
            <p:cNvPr name="TextBox 11" id="11"/>
            <p:cNvSpPr txBox="true"/>
            <p:nvPr/>
          </p:nvSpPr>
          <p:spPr>
            <a:xfrm rot="0">
              <a:off x="358239" y="161603"/>
              <a:ext cx="602189"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01</a:t>
              </a:r>
            </a:p>
          </p:txBody>
        </p:sp>
      </p:grpSp>
      <p:grpSp>
        <p:nvGrpSpPr>
          <p:cNvPr name="Group 12" id="12"/>
          <p:cNvGrpSpPr/>
          <p:nvPr/>
        </p:nvGrpSpPr>
        <p:grpSpPr>
          <a:xfrm rot="0">
            <a:off x="10231477" y="0"/>
            <a:ext cx="8825023" cy="10287000"/>
            <a:chOff x="0" y="0"/>
            <a:chExt cx="8432800" cy="9829800"/>
          </a:xfrm>
        </p:grpSpPr>
        <p:sp>
          <p:nvSpPr>
            <p:cNvPr name="Freeform 13" id="13"/>
            <p:cNvSpPr/>
            <p:nvPr/>
          </p:nvSpPr>
          <p:spPr>
            <a:xfrm flipH="false" flipV="false" rot="0">
              <a:off x="0" y="0"/>
              <a:ext cx="8432800" cy="9829800"/>
            </a:xfrm>
            <a:custGeom>
              <a:avLst/>
              <a:gdLst/>
              <a:ahLst/>
              <a:cxnLst/>
              <a:rect r="r" b="b" t="t" l="l"/>
              <a:pathLst>
                <a:path h="9829800" w="8432800">
                  <a:moveTo>
                    <a:pt x="0" y="0"/>
                  </a:moveTo>
                  <a:lnTo>
                    <a:pt x="1972691" y="4986909"/>
                  </a:lnTo>
                  <a:lnTo>
                    <a:pt x="0" y="9829800"/>
                  </a:lnTo>
                  <a:lnTo>
                    <a:pt x="8432800" y="9829800"/>
                  </a:lnTo>
                  <a:lnTo>
                    <a:pt x="8432800" y="0"/>
                  </a:lnTo>
                  <a:close/>
                </a:path>
              </a:pathLst>
            </a:custGeom>
            <a:blipFill>
              <a:blip r:embed="rId2"/>
              <a:stretch>
                <a:fillRect l="0" t="0" r="-107228" b="0"/>
              </a:stretch>
            </a:blipFill>
          </p:spPr>
        </p:sp>
      </p:grpSp>
      <p:grpSp>
        <p:nvGrpSpPr>
          <p:cNvPr name="Group 14" id="14"/>
          <p:cNvGrpSpPr/>
          <p:nvPr/>
        </p:nvGrpSpPr>
        <p:grpSpPr>
          <a:xfrm rot="-1276443">
            <a:off x="10959914" y="-1233886"/>
            <a:ext cx="1015696" cy="12754771"/>
            <a:chOff x="0" y="0"/>
            <a:chExt cx="267508" cy="3359281"/>
          </a:xfrm>
        </p:grpSpPr>
        <p:sp>
          <p:nvSpPr>
            <p:cNvPr name="Freeform 15" id="15"/>
            <p:cNvSpPr/>
            <p:nvPr/>
          </p:nvSpPr>
          <p:spPr>
            <a:xfrm flipH="false" flipV="false" rot="0">
              <a:off x="0" y="0"/>
              <a:ext cx="267508" cy="3359281"/>
            </a:xfrm>
            <a:custGeom>
              <a:avLst/>
              <a:gdLst/>
              <a:ahLst/>
              <a:cxnLst/>
              <a:rect r="r" b="b" t="t" l="l"/>
              <a:pathLst>
                <a:path h="3359281" w="267508">
                  <a:moveTo>
                    <a:pt x="0" y="0"/>
                  </a:moveTo>
                  <a:lnTo>
                    <a:pt x="267508" y="0"/>
                  </a:lnTo>
                  <a:lnTo>
                    <a:pt x="267508" y="3359281"/>
                  </a:lnTo>
                  <a:lnTo>
                    <a:pt x="0" y="3359281"/>
                  </a:lnTo>
                  <a:close/>
                </a:path>
              </a:pathLst>
            </a:custGeom>
            <a:solidFill>
              <a:srgbClr val="144064"/>
            </a:solidFill>
          </p:spPr>
        </p:sp>
        <p:sp>
          <p:nvSpPr>
            <p:cNvPr name="TextBox 16" id="16"/>
            <p:cNvSpPr txBox="true"/>
            <p:nvPr/>
          </p:nvSpPr>
          <p:spPr>
            <a:xfrm>
              <a:off x="0" y="-66675"/>
              <a:ext cx="267508" cy="3425956"/>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231477" y="7148693"/>
            <a:ext cx="2472570" cy="3216686"/>
            <a:chOff x="0" y="0"/>
            <a:chExt cx="812800" cy="1057411"/>
          </a:xfrm>
        </p:grpSpPr>
        <p:sp>
          <p:nvSpPr>
            <p:cNvPr name="Freeform 18" id="18"/>
            <p:cNvSpPr/>
            <p:nvPr/>
          </p:nvSpPr>
          <p:spPr>
            <a:xfrm flipH="false" flipV="false" rot="0">
              <a:off x="0" y="0"/>
              <a:ext cx="812800" cy="1057411"/>
            </a:xfrm>
            <a:custGeom>
              <a:avLst/>
              <a:gdLst/>
              <a:ahLst/>
              <a:cxnLst/>
              <a:rect r="r" b="b" t="t" l="l"/>
              <a:pathLst>
                <a:path h="1057411" w="812800">
                  <a:moveTo>
                    <a:pt x="406400" y="0"/>
                  </a:moveTo>
                  <a:lnTo>
                    <a:pt x="812800" y="1057411"/>
                  </a:lnTo>
                  <a:lnTo>
                    <a:pt x="0" y="1057411"/>
                  </a:lnTo>
                  <a:lnTo>
                    <a:pt x="406400" y="0"/>
                  </a:lnTo>
                  <a:close/>
                </a:path>
              </a:pathLst>
            </a:custGeom>
            <a:solidFill>
              <a:srgbClr val="144064"/>
            </a:solidFill>
          </p:spPr>
        </p:sp>
        <p:sp>
          <p:nvSpPr>
            <p:cNvPr name="TextBox 19" id="19"/>
            <p:cNvSpPr txBox="true"/>
            <p:nvPr/>
          </p:nvSpPr>
          <p:spPr>
            <a:xfrm>
              <a:off x="127000" y="424266"/>
              <a:ext cx="558800" cy="557616"/>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690775" y="1985509"/>
            <a:ext cx="9156642" cy="1818640"/>
          </a:xfrm>
          <a:prstGeom prst="rect">
            <a:avLst/>
          </a:prstGeom>
        </p:spPr>
        <p:txBody>
          <a:bodyPr anchor="t" rtlCol="false" tIns="0" lIns="0" bIns="0" rIns="0">
            <a:spAutoFit/>
          </a:bodyPr>
          <a:lstStyle/>
          <a:p>
            <a:pPr algn="l">
              <a:lnSpc>
                <a:spcPts val="4759"/>
              </a:lnSpc>
            </a:pPr>
            <a:r>
              <a:rPr lang="en-US" sz="3399">
                <a:solidFill>
                  <a:srgbClr val="000000"/>
                </a:solidFill>
                <a:latin typeface="Poppins"/>
                <a:ea typeface="Poppins"/>
                <a:cs typeface="Poppins"/>
                <a:sym typeface="Poppins"/>
              </a:rPr>
              <a:t>Thực hiện phân tích các yếu tố ảnh hưởng đến mức độ tiêu thụ năng lượng khi sạc của một số dòng xe điện phổ biến tại Mỹ.</a:t>
            </a:r>
          </a:p>
        </p:txBody>
      </p:sp>
      <p:sp>
        <p:nvSpPr>
          <p:cNvPr name="TextBox 21" id="21"/>
          <p:cNvSpPr txBox="true"/>
          <p:nvPr/>
        </p:nvSpPr>
        <p:spPr>
          <a:xfrm rot="0">
            <a:off x="690775" y="4270874"/>
            <a:ext cx="9156642" cy="1218565"/>
          </a:xfrm>
          <a:prstGeom prst="rect">
            <a:avLst/>
          </a:prstGeom>
        </p:spPr>
        <p:txBody>
          <a:bodyPr anchor="t" rtlCol="false" tIns="0" lIns="0" bIns="0" rIns="0">
            <a:spAutoFit/>
          </a:bodyPr>
          <a:lstStyle/>
          <a:p>
            <a:pPr algn="just">
              <a:lnSpc>
                <a:spcPts val="4759"/>
              </a:lnSpc>
            </a:pPr>
            <a:r>
              <a:rPr lang="en-US" sz="3399">
                <a:solidFill>
                  <a:srgbClr val="000000"/>
                </a:solidFill>
                <a:latin typeface="Poppins"/>
                <a:ea typeface="Poppins"/>
                <a:cs typeface="Poppins"/>
                <a:sym typeface="Poppins"/>
              </a:rPr>
              <a:t>Bộ dữ liệu phân tích được tham khảo tại Electric Vehicle Charging Patterns</a:t>
            </a:r>
          </a:p>
        </p:txBody>
      </p:sp>
      <p:sp>
        <p:nvSpPr>
          <p:cNvPr name="TextBox 22" id="22"/>
          <p:cNvSpPr txBox="true"/>
          <p:nvPr/>
        </p:nvSpPr>
        <p:spPr>
          <a:xfrm rot="0">
            <a:off x="690775" y="5956164"/>
            <a:ext cx="9156642" cy="2418715"/>
          </a:xfrm>
          <a:prstGeom prst="rect">
            <a:avLst/>
          </a:prstGeom>
        </p:spPr>
        <p:txBody>
          <a:bodyPr anchor="t" rtlCol="false" tIns="0" lIns="0" bIns="0" rIns="0">
            <a:spAutoFit/>
          </a:bodyPr>
          <a:lstStyle/>
          <a:p>
            <a:pPr algn="l">
              <a:lnSpc>
                <a:spcPts val="4759"/>
              </a:lnSpc>
            </a:pPr>
            <a:r>
              <a:rPr lang="en-US" sz="3399">
                <a:solidFill>
                  <a:srgbClr val="000000"/>
                </a:solidFill>
                <a:latin typeface="Poppins"/>
                <a:ea typeface="Poppins"/>
                <a:cs typeface="Poppins"/>
                <a:sym typeface="Poppins"/>
              </a:rPr>
              <a:t> Nhiệm vụ: tiền xử lý dữ liệu, phân tích thăm dò và trực quan hóa, đưa ra một mô hình phù hợp để dự đoán cho bộ dữ liệu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5072215" cy="989000"/>
            <a:chOff x="0" y="0"/>
            <a:chExt cx="6762953"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1835952" y="137878"/>
              <a:ext cx="4927001"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MÔ TẢ BỘ DỮ LIỆU</a:t>
              </a:r>
            </a:p>
          </p:txBody>
        </p:sp>
        <p:sp>
          <p:nvSpPr>
            <p:cNvPr name="TextBox 7" id="7"/>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02</a:t>
              </a:r>
            </a:p>
          </p:txBody>
        </p:sp>
      </p:grpSp>
      <p:sp>
        <p:nvSpPr>
          <p:cNvPr name="Freeform 8" id="8"/>
          <p:cNvSpPr/>
          <p:nvPr/>
        </p:nvSpPr>
        <p:spPr>
          <a:xfrm flipH="false" flipV="false" rot="0">
            <a:off x="797650" y="2117163"/>
            <a:ext cx="8346350" cy="7051752"/>
          </a:xfrm>
          <a:custGeom>
            <a:avLst/>
            <a:gdLst/>
            <a:ahLst/>
            <a:cxnLst/>
            <a:rect r="r" b="b" t="t" l="l"/>
            <a:pathLst>
              <a:path h="7051752" w="8346350">
                <a:moveTo>
                  <a:pt x="0" y="0"/>
                </a:moveTo>
                <a:lnTo>
                  <a:pt x="8346350" y="0"/>
                </a:lnTo>
                <a:lnTo>
                  <a:pt x="8346350" y="7051752"/>
                </a:lnTo>
                <a:lnTo>
                  <a:pt x="0" y="7051752"/>
                </a:lnTo>
                <a:lnTo>
                  <a:pt x="0" y="0"/>
                </a:lnTo>
                <a:close/>
              </a:path>
            </a:pathLst>
          </a:custGeom>
          <a:blipFill>
            <a:blip r:embed="rId2"/>
            <a:stretch>
              <a:fillRect l="0" t="0" r="0" b="0"/>
            </a:stretch>
          </a:blipFill>
        </p:spPr>
      </p:sp>
      <p:sp>
        <p:nvSpPr>
          <p:cNvPr name="Freeform 9" id="9"/>
          <p:cNvSpPr/>
          <p:nvPr/>
        </p:nvSpPr>
        <p:spPr>
          <a:xfrm flipH="false" flipV="false" rot="0">
            <a:off x="9408854" y="2117163"/>
            <a:ext cx="7929623" cy="7051752"/>
          </a:xfrm>
          <a:custGeom>
            <a:avLst/>
            <a:gdLst/>
            <a:ahLst/>
            <a:cxnLst/>
            <a:rect r="r" b="b" t="t" l="l"/>
            <a:pathLst>
              <a:path h="7051752" w="7929623">
                <a:moveTo>
                  <a:pt x="0" y="0"/>
                </a:moveTo>
                <a:lnTo>
                  <a:pt x="7929623" y="0"/>
                </a:lnTo>
                <a:lnTo>
                  <a:pt x="7929623" y="7051752"/>
                </a:lnTo>
                <a:lnTo>
                  <a:pt x="0" y="7051752"/>
                </a:lnTo>
                <a:lnTo>
                  <a:pt x="0" y="0"/>
                </a:lnTo>
                <a:close/>
              </a:path>
            </a:pathLst>
          </a:custGeom>
          <a:blipFill>
            <a:blip r:embed="rId3"/>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5072215" cy="989000"/>
            <a:chOff x="0" y="0"/>
            <a:chExt cx="6762953"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1835952" y="137878"/>
              <a:ext cx="4927001"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MÔ TẢ BỘ DỮ LIỆU</a:t>
              </a:r>
            </a:p>
          </p:txBody>
        </p:sp>
        <p:sp>
          <p:nvSpPr>
            <p:cNvPr name="TextBox 7" id="7"/>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02</a:t>
              </a:r>
            </a:p>
          </p:txBody>
        </p:sp>
      </p:grpSp>
      <p:sp>
        <p:nvSpPr>
          <p:cNvPr name="Freeform 8" id="8"/>
          <p:cNvSpPr/>
          <p:nvPr/>
        </p:nvSpPr>
        <p:spPr>
          <a:xfrm flipH="false" flipV="false" rot="0">
            <a:off x="8579536" y="662278"/>
            <a:ext cx="8400023" cy="8962443"/>
          </a:xfrm>
          <a:custGeom>
            <a:avLst/>
            <a:gdLst/>
            <a:ahLst/>
            <a:cxnLst/>
            <a:rect r="r" b="b" t="t" l="l"/>
            <a:pathLst>
              <a:path h="8962443" w="8400023">
                <a:moveTo>
                  <a:pt x="0" y="0"/>
                </a:moveTo>
                <a:lnTo>
                  <a:pt x="8400023" y="0"/>
                </a:lnTo>
                <a:lnTo>
                  <a:pt x="8400023" y="8962444"/>
                </a:lnTo>
                <a:lnTo>
                  <a:pt x="0" y="8962444"/>
                </a:lnTo>
                <a:lnTo>
                  <a:pt x="0" y="0"/>
                </a:lnTo>
                <a:close/>
              </a:path>
            </a:pathLst>
          </a:custGeom>
          <a:blipFill>
            <a:blip r:embed="rId2"/>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5</a:t>
            </a:r>
          </a:p>
        </p:txBody>
      </p:sp>
      <p:sp>
        <p:nvSpPr>
          <p:cNvPr name="TextBox 10" id="10"/>
          <p:cNvSpPr txBox="true"/>
          <p:nvPr/>
        </p:nvSpPr>
        <p:spPr>
          <a:xfrm rot="0">
            <a:off x="1529681" y="1787612"/>
            <a:ext cx="6343204" cy="24187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Poppins"/>
                <a:ea typeface="Poppins"/>
                <a:cs typeface="Poppins"/>
                <a:sym typeface="Poppins"/>
              </a:rPr>
              <a:t>Số lượng cột: 20</a:t>
            </a:r>
          </a:p>
          <a:p>
            <a:pPr algn="l" marL="734059" indent="-367030" lvl="1">
              <a:lnSpc>
                <a:spcPts val="4759"/>
              </a:lnSpc>
              <a:buFont typeface="Arial"/>
              <a:buChar char="•"/>
            </a:pPr>
            <a:r>
              <a:rPr lang="en-US" sz="3399">
                <a:solidFill>
                  <a:srgbClr val="000000"/>
                </a:solidFill>
                <a:latin typeface="Poppins"/>
                <a:ea typeface="Poppins"/>
                <a:cs typeface="Poppins"/>
                <a:sym typeface="Poppins"/>
              </a:rPr>
              <a:t>Số lượng dòng: 1320</a:t>
            </a:r>
          </a:p>
          <a:p>
            <a:pPr algn="l" marL="734059" indent="-367030" lvl="1">
              <a:lnSpc>
                <a:spcPts val="4759"/>
              </a:lnSpc>
              <a:buFont typeface="Arial"/>
              <a:buChar char="•"/>
            </a:pPr>
            <a:r>
              <a:rPr lang="en-US" sz="3399">
                <a:solidFill>
                  <a:srgbClr val="000000"/>
                </a:solidFill>
                <a:latin typeface="Poppins"/>
                <a:ea typeface="Poppins"/>
                <a:cs typeface="Poppins"/>
                <a:sym typeface="Poppins"/>
              </a:rPr>
              <a:t>Số lượng biến phân loại: 10</a:t>
            </a:r>
          </a:p>
          <a:p>
            <a:pPr algn="l" marL="734059" indent="-367030" lvl="1">
              <a:lnSpc>
                <a:spcPts val="4759"/>
              </a:lnSpc>
              <a:buFont typeface="Arial"/>
              <a:buChar char="•"/>
            </a:pPr>
            <a:r>
              <a:rPr lang="en-US" sz="3399">
                <a:solidFill>
                  <a:srgbClr val="000000"/>
                </a:solidFill>
                <a:latin typeface="Poppins"/>
                <a:ea typeface="Poppins"/>
                <a:cs typeface="Poppins"/>
                <a:sym typeface="Poppins"/>
              </a:rPr>
              <a:t>Số lượng biến số: 10</a:t>
            </a:r>
          </a:p>
        </p:txBody>
      </p:sp>
      <p:sp>
        <p:nvSpPr>
          <p:cNvPr name="Freeform 11" id="11"/>
          <p:cNvSpPr/>
          <p:nvPr/>
        </p:nvSpPr>
        <p:spPr>
          <a:xfrm flipH="false" flipV="false" rot="0">
            <a:off x="-1403405" y="5459963"/>
            <a:ext cx="9276290" cy="6016530"/>
          </a:xfrm>
          <a:custGeom>
            <a:avLst/>
            <a:gdLst/>
            <a:ahLst/>
            <a:cxnLst/>
            <a:rect r="r" b="b" t="t" l="l"/>
            <a:pathLst>
              <a:path h="6016530" w="9276290">
                <a:moveTo>
                  <a:pt x="0" y="0"/>
                </a:moveTo>
                <a:lnTo>
                  <a:pt x="9276290" y="0"/>
                </a:lnTo>
                <a:lnTo>
                  <a:pt x="9276290" y="6016530"/>
                </a:lnTo>
                <a:lnTo>
                  <a:pt x="0" y="601653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6534918" cy="989000"/>
            <a:chOff x="0" y="0"/>
            <a:chExt cx="8713224"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1835952" y="137878"/>
              <a:ext cx="687727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PHƯƠNG PHÁP PHÂN TÍCH</a:t>
              </a:r>
            </a:p>
          </p:txBody>
        </p:sp>
        <p:sp>
          <p:nvSpPr>
            <p:cNvPr name="TextBox 7" id="7"/>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03</a:t>
              </a:r>
            </a:p>
          </p:txBody>
        </p:sp>
      </p:grpSp>
      <p:grpSp>
        <p:nvGrpSpPr>
          <p:cNvPr name="Group 8" id="8"/>
          <p:cNvGrpSpPr/>
          <p:nvPr/>
        </p:nvGrpSpPr>
        <p:grpSpPr>
          <a:xfrm rot="0">
            <a:off x="153614" y="2283259"/>
            <a:ext cx="17247668" cy="3691128"/>
            <a:chOff x="0" y="0"/>
            <a:chExt cx="22996891" cy="4921504"/>
          </a:xfrm>
        </p:grpSpPr>
        <p:sp>
          <p:nvSpPr>
            <p:cNvPr name="Freeform 9" id="9"/>
            <p:cNvSpPr/>
            <p:nvPr/>
          </p:nvSpPr>
          <p:spPr>
            <a:xfrm flipH="false" flipV="false" rot="0">
              <a:off x="12841546" y="171884"/>
              <a:ext cx="3623011" cy="3283754"/>
            </a:xfrm>
            <a:custGeom>
              <a:avLst/>
              <a:gdLst/>
              <a:ahLst/>
              <a:cxnLst/>
              <a:rect r="r" b="b" t="t" l="l"/>
              <a:pathLst>
                <a:path h="3283754" w="3623011">
                  <a:moveTo>
                    <a:pt x="0" y="0"/>
                  </a:moveTo>
                  <a:lnTo>
                    <a:pt x="3623011" y="0"/>
                  </a:lnTo>
                  <a:lnTo>
                    <a:pt x="3623011" y="3283754"/>
                  </a:lnTo>
                  <a:lnTo>
                    <a:pt x="0" y="3283754"/>
                  </a:lnTo>
                  <a:lnTo>
                    <a:pt x="0" y="0"/>
                  </a:lnTo>
                  <a:close/>
                </a:path>
              </a:pathLst>
            </a:custGeom>
            <a:blipFill>
              <a:blip r:embed="rId2"/>
              <a:stretch>
                <a:fillRect l="0" t="0" r="0" b="0"/>
              </a:stretch>
            </a:blipFill>
          </p:spPr>
        </p:sp>
        <p:sp>
          <p:nvSpPr>
            <p:cNvPr name="Freeform 10" id="10"/>
            <p:cNvSpPr/>
            <p:nvPr/>
          </p:nvSpPr>
          <p:spPr>
            <a:xfrm flipH="false" flipV="false" rot="0">
              <a:off x="6408665" y="90467"/>
              <a:ext cx="3814574" cy="3365172"/>
            </a:xfrm>
            <a:custGeom>
              <a:avLst/>
              <a:gdLst/>
              <a:ahLst/>
              <a:cxnLst/>
              <a:rect r="r" b="b" t="t" l="l"/>
              <a:pathLst>
                <a:path h="3365172" w="3814574">
                  <a:moveTo>
                    <a:pt x="0" y="0"/>
                  </a:moveTo>
                  <a:lnTo>
                    <a:pt x="3814574" y="0"/>
                  </a:lnTo>
                  <a:lnTo>
                    <a:pt x="3814574" y="3365171"/>
                  </a:lnTo>
                  <a:lnTo>
                    <a:pt x="0" y="3365171"/>
                  </a:lnTo>
                  <a:lnTo>
                    <a:pt x="0" y="0"/>
                  </a:lnTo>
                  <a:close/>
                </a:path>
              </a:pathLst>
            </a:custGeom>
            <a:blipFill>
              <a:blip r:embed="rId3"/>
              <a:stretch>
                <a:fillRect l="0" t="0" r="0" b="0"/>
              </a:stretch>
            </a:blipFill>
          </p:spPr>
        </p:sp>
        <p:sp>
          <p:nvSpPr>
            <p:cNvPr name="Freeform 11" id="11"/>
            <p:cNvSpPr/>
            <p:nvPr/>
          </p:nvSpPr>
          <p:spPr>
            <a:xfrm flipH="false" flipV="false" rot="0">
              <a:off x="0" y="0"/>
              <a:ext cx="3790358" cy="3790358"/>
            </a:xfrm>
            <a:custGeom>
              <a:avLst/>
              <a:gdLst/>
              <a:ahLst/>
              <a:cxnLst/>
              <a:rect r="r" b="b" t="t" l="l"/>
              <a:pathLst>
                <a:path h="3790358" w="3790358">
                  <a:moveTo>
                    <a:pt x="0" y="0"/>
                  </a:moveTo>
                  <a:lnTo>
                    <a:pt x="3790358" y="0"/>
                  </a:lnTo>
                  <a:lnTo>
                    <a:pt x="3790358" y="3790358"/>
                  </a:lnTo>
                  <a:lnTo>
                    <a:pt x="0" y="3790358"/>
                  </a:lnTo>
                  <a:lnTo>
                    <a:pt x="0" y="0"/>
                  </a:lnTo>
                  <a:close/>
                </a:path>
              </a:pathLst>
            </a:custGeom>
            <a:blipFill>
              <a:blip r:embed="rId4"/>
              <a:stretch>
                <a:fillRect l="0" t="0" r="0" b="0"/>
              </a:stretch>
            </a:blipFill>
          </p:spPr>
        </p:sp>
        <p:sp>
          <p:nvSpPr>
            <p:cNvPr name="Freeform 12" id="12"/>
            <p:cNvSpPr/>
            <p:nvPr/>
          </p:nvSpPr>
          <p:spPr>
            <a:xfrm flipH="false" flipV="false" rot="0">
              <a:off x="3790358" y="1516439"/>
              <a:ext cx="2666198" cy="757480"/>
            </a:xfrm>
            <a:custGeom>
              <a:avLst/>
              <a:gdLst/>
              <a:ahLst/>
              <a:cxnLst/>
              <a:rect r="r" b="b" t="t" l="l"/>
              <a:pathLst>
                <a:path h="757480" w="2666198">
                  <a:moveTo>
                    <a:pt x="0" y="0"/>
                  </a:moveTo>
                  <a:lnTo>
                    <a:pt x="2666198" y="0"/>
                  </a:lnTo>
                  <a:lnTo>
                    <a:pt x="2666198" y="757480"/>
                  </a:lnTo>
                  <a:lnTo>
                    <a:pt x="0" y="757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079567" y="1516439"/>
              <a:ext cx="2666198" cy="757480"/>
            </a:xfrm>
            <a:custGeom>
              <a:avLst/>
              <a:gdLst/>
              <a:ahLst/>
              <a:cxnLst/>
              <a:rect r="r" b="b" t="t" l="l"/>
              <a:pathLst>
                <a:path h="757480" w="2666198">
                  <a:moveTo>
                    <a:pt x="0" y="0"/>
                  </a:moveTo>
                  <a:lnTo>
                    <a:pt x="2666198" y="0"/>
                  </a:lnTo>
                  <a:lnTo>
                    <a:pt x="2666198" y="757480"/>
                  </a:lnTo>
                  <a:lnTo>
                    <a:pt x="0" y="757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111682" y="1516439"/>
              <a:ext cx="2666198" cy="757480"/>
            </a:xfrm>
            <a:custGeom>
              <a:avLst/>
              <a:gdLst/>
              <a:ahLst/>
              <a:cxnLst/>
              <a:rect r="r" b="b" t="t" l="l"/>
              <a:pathLst>
                <a:path h="757480" w="2666198">
                  <a:moveTo>
                    <a:pt x="0" y="0"/>
                  </a:moveTo>
                  <a:lnTo>
                    <a:pt x="2666197" y="0"/>
                  </a:lnTo>
                  <a:lnTo>
                    <a:pt x="2666197" y="757480"/>
                  </a:lnTo>
                  <a:lnTo>
                    <a:pt x="0" y="757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8891848" y="171884"/>
              <a:ext cx="3877039" cy="3087092"/>
            </a:xfrm>
            <a:custGeom>
              <a:avLst/>
              <a:gdLst/>
              <a:ahLst/>
              <a:cxnLst/>
              <a:rect r="r" b="b" t="t" l="l"/>
              <a:pathLst>
                <a:path h="3087092" w="3877039">
                  <a:moveTo>
                    <a:pt x="0" y="0"/>
                  </a:moveTo>
                  <a:lnTo>
                    <a:pt x="3877039" y="0"/>
                  </a:lnTo>
                  <a:lnTo>
                    <a:pt x="3877039" y="3087092"/>
                  </a:lnTo>
                  <a:lnTo>
                    <a:pt x="0" y="3087092"/>
                  </a:lnTo>
                  <a:lnTo>
                    <a:pt x="0" y="0"/>
                  </a:lnTo>
                  <a:close/>
                </a:path>
              </a:pathLst>
            </a:custGeom>
            <a:blipFill>
              <a:blip r:embed="rId7"/>
              <a:stretch>
                <a:fillRect l="0" t="0" r="0" b="0"/>
              </a:stretch>
            </a:blipFill>
          </p:spPr>
        </p:sp>
        <p:sp>
          <p:nvSpPr>
            <p:cNvPr name="TextBox 16" id="16"/>
            <p:cNvSpPr txBox="true"/>
            <p:nvPr/>
          </p:nvSpPr>
          <p:spPr>
            <a:xfrm rot="0">
              <a:off x="348757" y="3723683"/>
              <a:ext cx="3595092" cy="588221"/>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Poppins Bold"/>
                  <a:ea typeface="Poppins Bold"/>
                  <a:cs typeface="Poppins Bold"/>
                  <a:sym typeface="Poppins Bold"/>
                </a:rPr>
                <a:t>Xác định vấn đề</a:t>
              </a:r>
            </a:p>
          </p:txBody>
        </p:sp>
        <p:sp>
          <p:nvSpPr>
            <p:cNvPr name="TextBox 17" id="17"/>
            <p:cNvSpPr txBox="true"/>
            <p:nvPr/>
          </p:nvSpPr>
          <p:spPr>
            <a:xfrm rot="0">
              <a:off x="6218462" y="3723683"/>
              <a:ext cx="3327003" cy="588221"/>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Poppins Bold"/>
                  <a:ea typeface="Poppins Bold"/>
                  <a:cs typeface="Poppins Bold"/>
                  <a:sym typeface="Poppins Bold"/>
                </a:rPr>
                <a:t>Thu tập dữ liệu</a:t>
              </a:r>
            </a:p>
          </p:txBody>
        </p:sp>
        <p:sp>
          <p:nvSpPr>
            <p:cNvPr name="TextBox 18" id="18"/>
            <p:cNvSpPr txBox="true"/>
            <p:nvPr/>
          </p:nvSpPr>
          <p:spPr>
            <a:xfrm rot="0">
              <a:off x="13381185" y="3679656"/>
              <a:ext cx="3083372" cy="1197821"/>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Poppins Bold"/>
                  <a:ea typeface="Poppins Bold"/>
                  <a:cs typeface="Poppins Bold"/>
                  <a:sym typeface="Poppins Bold"/>
                </a:rPr>
                <a:t>Tiền xử lí dữ liệu </a:t>
              </a:r>
            </a:p>
          </p:txBody>
        </p:sp>
        <p:sp>
          <p:nvSpPr>
            <p:cNvPr name="TextBox 19" id="19"/>
            <p:cNvSpPr txBox="true"/>
            <p:nvPr/>
          </p:nvSpPr>
          <p:spPr>
            <a:xfrm rot="0">
              <a:off x="18756480" y="3723683"/>
              <a:ext cx="4240411" cy="1197821"/>
            </a:xfrm>
            <a:prstGeom prst="rect">
              <a:avLst/>
            </a:prstGeom>
          </p:spPr>
          <p:txBody>
            <a:bodyPr anchor="t" rtlCol="false" tIns="0" lIns="0" bIns="0" rIns="0">
              <a:spAutoFit/>
            </a:bodyPr>
            <a:lstStyle/>
            <a:p>
              <a:pPr algn="ctr">
                <a:lnSpc>
                  <a:spcPts val="3640"/>
                </a:lnSpc>
              </a:pPr>
              <a:r>
                <a:rPr lang="en-US" sz="2600" b="true">
                  <a:solidFill>
                    <a:srgbClr val="000000"/>
                  </a:solidFill>
                  <a:latin typeface="Poppins Bold"/>
                  <a:ea typeface="Poppins Bold"/>
                  <a:cs typeface="Poppins Bold"/>
                  <a:sym typeface="Poppins Bold"/>
                </a:rPr>
                <a:t>Phân tích thăm dò</a:t>
              </a:r>
            </a:p>
            <a:p>
              <a:pPr algn="ctr">
                <a:lnSpc>
                  <a:spcPts val="3640"/>
                </a:lnSpc>
                <a:spcBef>
                  <a:spcPct val="0"/>
                </a:spcBef>
              </a:pPr>
              <a:r>
                <a:rPr lang="en-US" b="true" sz="2600">
                  <a:solidFill>
                    <a:srgbClr val="000000"/>
                  </a:solidFill>
                  <a:latin typeface="Poppins Bold"/>
                  <a:ea typeface="Poppins Bold"/>
                  <a:cs typeface="Poppins Bold"/>
                  <a:sym typeface="Poppins Bold"/>
                </a:rPr>
                <a:t>&amp;trực quan dữ liệu</a:t>
              </a:r>
            </a:p>
          </p:txBody>
        </p:sp>
      </p:grpSp>
      <p:grpSp>
        <p:nvGrpSpPr>
          <p:cNvPr name="Group 20" id="20"/>
          <p:cNvGrpSpPr/>
          <p:nvPr/>
        </p:nvGrpSpPr>
        <p:grpSpPr>
          <a:xfrm rot="0">
            <a:off x="2757725" y="6002962"/>
            <a:ext cx="12772551" cy="3255338"/>
            <a:chOff x="0" y="0"/>
            <a:chExt cx="17030068" cy="4340451"/>
          </a:xfrm>
        </p:grpSpPr>
        <p:sp>
          <p:nvSpPr>
            <p:cNvPr name="Freeform 21" id="21"/>
            <p:cNvSpPr/>
            <p:nvPr/>
          </p:nvSpPr>
          <p:spPr>
            <a:xfrm flipH="false" flipV="false" rot="0">
              <a:off x="0" y="1467593"/>
              <a:ext cx="2666198" cy="757480"/>
            </a:xfrm>
            <a:custGeom>
              <a:avLst/>
              <a:gdLst/>
              <a:ahLst/>
              <a:cxnLst/>
              <a:rect r="r" b="b" t="t" l="l"/>
              <a:pathLst>
                <a:path h="757480" w="2666198">
                  <a:moveTo>
                    <a:pt x="0" y="0"/>
                  </a:moveTo>
                  <a:lnTo>
                    <a:pt x="2666198" y="0"/>
                  </a:lnTo>
                  <a:lnTo>
                    <a:pt x="2666198" y="757481"/>
                  </a:lnTo>
                  <a:lnTo>
                    <a:pt x="0" y="757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036802" y="1467593"/>
              <a:ext cx="2666198" cy="757480"/>
            </a:xfrm>
            <a:custGeom>
              <a:avLst/>
              <a:gdLst/>
              <a:ahLst/>
              <a:cxnLst/>
              <a:rect r="r" b="b" t="t" l="l"/>
              <a:pathLst>
                <a:path h="757480" w="2666198">
                  <a:moveTo>
                    <a:pt x="0" y="0"/>
                  </a:moveTo>
                  <a:lnTo>
                    <a:pt x="2666198" y="0"/>
                  </a:lnTo>
                  <a:lnTo>
                    <a:pt x="2666198" y="757481"/>
                  </a:lnTo>
                  <a:lnTo>
                    <a:pt x="0" y="757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2746335" y="0"/>
              <a:ext cx="4122546" cy="3488705"/>
            </a:xfrm>
            <a:custGeom>
              <a:avLst/>
              <a:gdLst/>
              <a:ahLst/>
              <a:cxnLst/>
              <a:rect r="r" b="b" t="t" l="l"/>
              <a:pathLst>
                <a:path h="3488705" w="4122546">
                  <a:moveTo>
                    <a:pt x="0" y="0"/>
                  </a:moveTo>
                  <a:lnTo>
                    <a:pt x="4122546" y="0"/>
                  </a:lnTo>
                  <a:lnTo>
                    <a:pt x="4122546" y="3488705"/>
                  </a:lnTo>
                  <a:lnTo>
                    <a:pt x="0" y="3488705"/>
                  </a:lnTo>
                  <a:lnTo>
                    <a:pt x="0" y="0"/>
                  </a:lnTo>
                  <a:close/>
                </a:path>
              </a:pathLst>
            </a:custGeom>
            <a:blipFill>
              <a:blip r:embed="rId8"/>
              <a:stretch>
                <a:fillRect l="0" t="0" r="0" b="0"/>
              </a:stretch>
            </a:blipFill>
          </p:spPr>
        </p:sp>
        <p:sp>
          <p:nvSpPr>
            <p:cNvPr name="TextBox 24" id="24"/>
            <p:cNvSpPr txBox="true"/>
            <p:nvPr/>
          </p:nvSpPr>
          <p:spPr>
            <a:xfrm rot="0">
              <a:off x="4461695" y="3752230"/>
              <a:ext cx="2778522" cy="588221"/>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Poppins Bold"/>
                  <a:ea typeface="Poppins Bold"/>
                  <a:cs typeface="Poppins Bold"/>
                  <a:sym typeface="Poppins Bold"/>
                </a:rPr>
                <a:t>Mô hình hóa</a:t>
              </a:r>
            </a:p>
          </p:txBody>
        </p:sp>
        <p:sp>
          <p:nvSpPr>
            <p:cNvPr name="TextBox 25" id="25"/>
            <p:cNvSpPr txBox="true"/>
            <p:nvPr/>
          </p:nvSpPr>
          <p:spPr>
            <a:xfrm rot="0">
              <a:off x="12936501" y="3752230"/>
              <a:ext cx="4093567" cy="588221"/>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Poppins Bold"/>
                  <a:ea typeface="Poppins Bold"/>
                  <a:cs typeface="Poppins Bold"/>
                  <a:sym typeface="Poppins Bold"/>
                </a:rPr>
                <a:t>Đánh giá  mô hình</a:t>
              </a:r>
            </a:p>
          </p:txBody>
        </p:sp>
        <p:sp>
          <p:nvSpPr>
            <p:cNvPr name="Freeform 26" id="26"/>
            <p:cNvSpPr/>
            <p:nvPr/>
          </p:nvSpPr>
          <p:spPr>
            <a:xfrm flipH="false" flipV="false" rot="0">
              <a:off x="2894798" y="170178"/>
              <a:ext cx="5912317" cy="3318526"/>
            </a:xfrm>
            <a:custGeom>
              <a:avLst/>
              <a:gdLst/>
              <a:ahLst/>
              <a:cxnLst/>
              <a:rect r="r" b="b" t="t" l="l"/>
              <a:pathLst>
                <a:path h="3318526" w="5912317">
                  <a:moveTo>
                    <a:pt x="0" y="0"/>
                  </a:moveTo>
                  <a:lnTo>
                    <a:pt x="5912317" y="0"/>
                  </a:lnTo>
                  <a:lnTo>
                    <a:pt x="5912317" y="3318527"/>
                  </a:lnTo>
                  <a:lnTo>
                    <a:pt x="0" y="3318527"/>
                  </a:lnTo>
                  <a:lnTo>
                    <a:pt x="0" y="0"/>
                  </a:lnTo>
                  <a:close/>
                </a:path>
              </a:pathLst>
            </a:custGeom>
            <a:blipFill>
              <a:blip r:embed="rId9"/>
              <a:stretch>
                <a:fillRect l="0" t="0" r="0" b="0"/>
              </a:stretch>
            </a:blipFill>
          </p:spPr>
        </p:sp>
      </p:gr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6</a:t>
            </a:r>
          </a:p>
        </p:txBody>
      </p:sp>
      <p:sp>
        <p:nvSpPr>
          <p:cNvPr name="TextBox 28" id="28"/>
          <p:cNvSpPr txBox="true"/>
          <p:nvPr/>
        </p:nvSpPr>
        <p:spPr>
          <a:xfrm rot="0">
            <a:off x="331094" y="1721284"/>
            <a:ext cx="4338935" cy="618490"/>
          </a:xfrm>
          <a:prstGeom prst="rect">
            <a:avLst/>
          </a:prstGeom>
        </p:spPr>
        <p:txBody>
          <a:bodyPr anchor="t" rtlCol="false" tIns="0" lIns="0" bIns="0" rIns="0">
            <a:spAutoFit/>
          </a:bodyPr>
          <a:lstStyle/>
          <a:p>
            <a:pPr algn="ctr">
              <a:lnSpc>
                <a:spcPts val="4759"/>
              </a:lnSpc>
              <a:spcBef>
                <a:spcPct val="0"/>
              </a:spcBef>
            </a:pPr>
            <a:r>
              <a:rPr lang="en-US" b="true" sz="3399">
                <a:solidFill>
                  <a:srgbClr val="144064"/>
                </a:solidFill>
                <a:latin typeface="Poppins Bold"/>
                <a:ea typeface="Poppins Bold"/>
                <a:cs typeface="Poppins Bold"/>
                <a:sym typeface="Poppins Bold"/>
              </a:rPr>
              <a:t>Quy trình tổng quát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6534918" cy="989000"/>
            <a:chOff x="0" y="0"/>
            <a:chExt cx="8713224"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1835952" y="137878"/>
              <a:ext cx="687727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PHƯƠNG PHÁP PHÂN TÍCH</a:t>
              </a:r>
            </a:p>
          </p:txBody>
        </p:sp>
        <p:sp>
          <p:nvSpPr>
            <p:cNvPr name="TextBox 7" id="7"/>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03</a:t>
              </a:r>
            </a:p>
          </p:txBody>
        </p:sp>
      </p:grpSp>
      <p:sp>
        <p:nvSpPr>
          <p:cNvPr name="Freeform 8" id="8"/>
          <p:cNvSpPr/>
          <p:nvPr/>
        </p:nvSpPr>
        <p:spPr>
          <a:xfrm flipH="false" flipV="false" rot="0">
            <a:off x="15381870" y="7856205"/>
            <a:ext cx="2430795" cy="2430795"/>
          </a:xfrm>
          <a:custGeom>
            <a:avLst/>
            <a:gdLst/>
            <a:ahLst/>
            <a:cxnLst/>
            <a:rect r="r" b="b" t="t" l="l"/>
            <a:pathLst>
              <a:path h="2430795" w="2430795">
                <a:moveTo>
                  <a:pt x="0" y="0"/>
                </a:moveTo>
                <a:lnTo>
                  <a:pt x="2430795" y="0"/>
                </a:lnTo>
                <a:lnTo>
                  <a:pt x="2430795" y="2430795"/>
                </a:lnTo>
                <a:lnTo>
                  <a:pt x="0" y="2430795"/>
                </a:lnTo>
                <a:lnTo>
                  <a:pt x="0" y="0"/>
                </a:lnTo>
                <a:close/>
              </a:path>
            </a:pathLst>
          </a:custGeom>
          <a:blipFill>
            <a:blip r:embed="rId2"/>
            <a:stretch>
              <a:fillRect l="0" t="0" r="0" b="0"/>
            </a:stretch>
          </a:blipFill>
        </p:spPr>
      </p:sp>
      <p:sp>
        <p:nvSpPr>
          <p:cNvPr name="Freeform 9" id="9"/>
          <p:cNvSpPr/>
          <p:nvPr/>
        </p:nvSpPr>
        <p:spPr>
          <a:xfrm flipH="false" flipV="false" rot="0">
            <a:off x="15413875" y="0"/>
            <a:ext cx="2366784" cy="2366784"/>
          </a:xfrm>
          <a:custGeom>
            <a:avLst/>
            <a:gdLst/>
            <a:ahLst/>
            <a:cxnLst/>
            <a:rect r="r" b="b" t="t" l="l"/>
            <a:pathLst>
              <a:path h="2366784" w="2366784">
                <a:moveTo>
                  <a:pt x="0" y="0"/>
                </a:moveTo>
                <a:lnTo>
                  <a:pt x="2366785" y="0"/>
                </a:lnTo>
                <a:lnTo>
                  <a:pt x="2366785" y="2366784"/>
                </a:lnTo>
                <a:lnTo>
                  <a:pt x="0" y="2366784"/>
                </a:lnTo>
                <a:lnTo>
                  <a:pt x="0" y="0"/>
                </a:lnTo>
                <a:close/>
              </a:path>
            </a:pathLst>
          </a:custGeom>
          <a:blipFill>
            <a:blip r:embed="rId3"/>
            <a:stretch>
              <a:fillRect l="0" t="0" r="0" b="0"/>
            </a:stretch>
          </a:blipFill>
        </p:spPr>
      </p:sp>
      <p:sp>
        <p:nvSpPr>
          <p:cNvPr name="Freeform 10" id="10"/>
          <p:cNvSpPr/>
          <p:nvPr/>
        </p:nvSpPr>
        <p:spPr>
          <a:xfrm flipH="false" flipV="false" rot="0">
            <a:off x="11925663" y="8106976"/>
            <a:ext cx="2180024" cy="2180024"/>
          </a:xfrm>
          <a:custGeom>
            <a:avLst/>
            <a:gdLst/>
            <a:ahLst/>
            <a:cxnLst/>
            <a:rect r="r" b="b" t="t" l="l"/>
            <a:pathLst>
              <a:path h="2180024" w="2180024">
                <a:moveTo>
                  <a:pt x="0" y="0"/>
                </a:moveTo>
                <a:lnTo>
                  <a:pt x="2180023" y="0"/>
                </a:lnTo>
                <a:lnTo>
                  <a:pt x="2180023" y="2180024"/>
                </a:lnTo>
                <a:lnTo>
                  <a:pt x="0" y="2180024"/>
                </a:lnTo>
                <a:lnTo>
                  <a:pt x="0" y="0"/>
                </a:lnTo>
                <a:close/>
              </a:path>
            </a:pathLst>
          </a:custGeom>
          <a:blipFill>
            <a:blip r:embed="rId4"/>
            <a:stretch>
              <a:fillRect l="0" t="0" r="0" b="0"/>
            </a:stretch>
          </a:blipFill>
        </p:spPr>
      </p:sp>
      <p:sp>
        <p:nvSpPr>
          <p:cNvPr name="Freeform 11" id="11"/>
          <p:cNvSpPr/>
          <p:nvPr/>
        </p:nvSpPr>
        <p:spPr>
          <a:xfrm flipH="false" flipV="false" rot="0">
            <a:off x="12108114" y="5858633"/>
            <a:ext cx="1997572" cy="1997572"/>
          </a:xfrm>
          <a:custGeom>
            <a:avLst/>
            <a:gdLst/>
            <a:ahLst/>
            <a:cxnLst/>
            <a:rect r="r" b="b" t="t" l="l"/>
            <a:pathLst>
              <a:path h="1997572" w="1997572">
                <a:moveTo>
                  <a:pt x="0" y="0"/>
                </a:moveTo>
                <a:lnTo>
                  <a:pt x="1997572" y="0"/>
                </a:lnTo>
                <a:lnTo>
                  <a:pt x="1997572" y="1997572"/>
                </a:lnTo>
                <a:lnTo>
                  <a:pt x="0" y="1997572"/>
                </a:lnTo>
                <a:lnTo>
                  <a:pt x="0" y="0"/>
                </a:lnTo>
                <a:close/>
              </a:path>
            </a:pathLst>
          </a:custGeom>
          <a:blipFill>
            <a:blip r:embed="rId5"/>
            <a:stretch>
              <a:fillRect l="0" t="0" r="0" b="0"/>
            </a:stretch>
          </a:blipFill>
        </p:spPr>
      </p:sp>
      <p:sp>
        <p:nvSpPr>
          <p:cNvPr name="Freeform 12" id="12"/>
          <p:cNvSpPr/>
          <p:nvPr/>
        </p:nvSpPr>
        <p:spPr>
          <a:xfrm flipH="false" flipV="false" rot="0">
            <a:off x="5682885" y="2714091"/>
            <a:ext cx="1608957" cy="1458295"/>
          </a:xfrm>
          <a:custGeom>
            <a:avLst/>
            <a:gdLst/>
            <a:ahLst/>
            <a:cxnLst/>
            <a:rect r="r" b="b" t="t" l="l"/>
            <a:pathLst>
              <a:path h="1458295" w="1608957">
                <a:moveTo>
                  <a:pt x="0" y="0"/>
                </a:moveTo>
                <a:lnTo>
                  <a:pt x="1608957" y="0"/>
                </a:lnTo>
                <a:lnTo>
                  <a:pt x="1608957" y="1458295"/>
                </a:lnTo>
                <a:lnTo>
                  <a:pt x="0" y="1458295"/>
                </a:lnTo>
                <a:lnTo>
                  <a:pt x="0" y="0"/>
                </a:lnTo>
                <a:close/>
              </a:path>
            </a:pathLst>
          </a:custGeom>
          <a:blipFill>
            <a:blip r:embed="rId6"/>
            <a:stretch>
              <a:fillRect l="0" t="0" r="0" b="0"/>
            </a:stretch>
          </a:blipFill>
        </p:spPr>
      </p:sp>
      <p:sp>
        <p:nvSpPr>
          <p:cNvPr name="Freeform 13" id="13"/>
          <p:cNvSpPr/>
          <p:nvPr/>
        </p:nvSpPr>
        <p:spPr>
          <a:xfrm flipH="false" flipV="false" rot="0">
            <a:off x="3070919" y="2842349"/>
            <a:ext cx="1694029" cy="1494452"/>
          </a:xfrm>
          <a:custGeom>
            <a:avLst/>
            <a:gdLst/>
            <a:ahLst/>
            <a:cxnLst/>
            <a:rect r="r" b="b" t="t" l="l"/>
            <a:pathLst>
              <a:path h="1494452" w="1694029">
                <a:moveTo>
                  <a:pt x="0" y="0"/>
                </a:moveTo>
                <a:lnTo>
                  <a:pt x="1694029" y="0"/>
                </a:lnTo>
                <a:lnTo>
                  <a:pt x="1694029" y="1494452"/>
                </a:lnTo>
                <a:lnTo>
                  <a:pt x="0" y="1494452"/>
                </a:lnTo>
                <a:lnTo>
                  <a:pt x="0" y="0"/>
                </a:lnTo>
                <a:close/>
              </a:path>
            </a:pathLst>
          </a:custGeom>
          <a:blipFill>
            <a:blip r:embed="rId7"/>
            <a:stretch>
              <a:fillRect l="0" t="0" r="0" b="0"/>
            </a:stretch>
          </a:blipFill>
        </p:spPr>
      </p:sp>
      <p:sp>
        <p:nvSpPr>
          <p:cNvPr name="Freeform 14" id="14"/>
          <p:cNvSpPr/>
          <p:nvPr/>
        </p:nvSpPr>
        <p:spPr>
          <a:xfrm flipH="false" flipV="false" rot="0">
            <a:off x="475335" y="2714091"/>
            <a:ext cx="1683274" cy="1683274"/>
          </a:xfrm>
          <a:custGeom>
            <a:avLst/>
            <a:gdLst/>
            <a:ahLst/>
            <a:cxnLst/>
            <a:rect r="r" b="b" t="t" l="l"/>
            <a:pathLst>
              <a:path h="1683274" w="1683274">
                <a:moveTo>
                  <a:pt x="0" y="0"/>
                </a:moveTo>
                <a:lnTo>
                  <a:pt x="1683274" y="0"/>
                </a:lnTo>
                <a:lnTo>
                  <a:pt x="1683274" y="1683274"/>
                </a:lnTo>
                <a:lnTo>
                  <a:pt x="0" y="1683274"/>
                </a:lnTo>
                <a:lnTo>
                  <a:pt x="0" y="0"/>
                </a:lnTo>
                <a:close/>
              </a:path>
            </a:pathLst>
          </a:custGeom>
          <a:blipFill>
            <a:blip r:embed="rId8"/>
            <a:stretch>
              <a:fillRect l="0" t="0" r="0" b="0"/>
            </a:stretch>
          </a:blipFill>
        </p:spPr>
      </p:sp>
      <p:sp>
        <p:nvSpPr>
          <p:cNvPr name="Freeform 15" id="15"/>
          <p:cNvSpPr/>
          <p:nvPr/>
        </p:nvSpPr>
        <p:spPr>
          <a:xfrm flipH="false" flipV="false" rot="0">
            <a:off x="2032566" y="3387532"/>
            <a:ext cx="1184042" cy="336392"/>
          </a:xfrm>
          <a:custGeom>
            <a:avLst/>
            <a:gdLst/>
            <a:ahLst/>
            <a:cxnLst/>
            <a:rect r="r" b="b" t="t" l="l"/>
            <a:pathLst>
              <a:path h="336392" w="1184042">
                <a:moveTo>
                  <a:pt x="0" y="0"/>
                </a:moveTo>
                <a:lnTo>
                  <a:pt x="1184042" y="0"/>
                </a:lnTo>
                <a:lnTo>
                  <a:pt x="1184042" y="336392"/>
                </a:lnTo>
                <a:lnTo>
                  <a:pt x="0" y="336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498844" y="3387532"/>
            <a:ext cx="1184042" cy="336392"/>
          </a:xfrm>
          <a:custGeom>
            <a:avLst/>
            <a:gdLst/>
            <a:ahLst/>
            <a:cxnLst/>
            <a:rect r="r" b="b" t="t" l="l"/>
            <a:pathLst>
              <a:path h="336392" w="1184042">
                <a:moveTo>
                  <a:pt x="0" y="0"/>
                </a:moveTo>
                <a:lnTo>
                  <a:pt x="1184041" y="0"/>
                </a:lnTo>
                <a:lnTo>
                  <a:pt x="1184041" y="336392"/>
                </a:lnTo>
                <a:lnTo>
                  <a:pt x="0" y="336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7291842" y="3387532"/>
            <a:ext cx="1184042" cy="336392"/>
          </a:xfrm>
          <a:custGeom>
            <a:avLst/>
            <a:gdLst/>
            <a:ahLst/>
            <a:cxnLst/>
            <a:rect r="r" b="b" t="t" l="l"/>
            <a:pathLst>
              <a:path h="336392" w="1184042">
                <a:moveTo>
                  <a:pt x="0" y="0"/>
                </a:moveTo>
                <a:lnTo>
                  <a:pt x="1184042" y="0"/>
                </a:lnTo>
                <a:lnTo>
                  <a:pt x="1184042" y="336392"/>
                </a:lnTo>
                <a:lnTo>
                  <a:pt x="0" y="336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8471042" y="2896086"/>
            <a:ext cx="1721769" cy="1370958"/>
          </a:xfrm>
          <a:custGeom>
            <a:avLst/>
            <a:gdLst/>
            <a:ahLst/>
            <a:cxnLst/>
            <a:rect r="r" b="b" t="t" l="l"/>
            <a:pathLst>
              <a:path h="1370958" w="1721769">
                <a:moveTo>
                  <a:pt x="0" y="0"/>
                </a:moveTo>
                <a:lnTo>
                  <a:pt x="1721769" y="0"/>
                </a:lnTo>
                <a:lnTo>
                  <a:pt x="1721769" y="1370959"/>
                </a:lnTo>
                <a:lnTo>
                  <a:pt x="0" y="1370959"/>
                </a:lnTo>
                <a:lnTo>
                  <a:pt x="0" y="0"/>
                </a:lnTo>
                <a:close/>
              </a:path>
            </a:pathLst>
          </a:custGeom>
          <a:blipFill>
            <a:blip r:embed="rId11"/>
            <a:stretch>
              <a:fillRect l="0" t="0" r="0" b="0"/>
            </a:stretch>
          </a:blipFill>
        </p:spPr>
      </p:sp>
      <p:sp>
        <p:nvSpPr>
          <p:cNvPr name="Freeform 19" id="19"/>
          <p:cNvSpPr/>
          <p:nvPr/>
        </p:nvSpPr>
        <p:spPr>
          <a:xfrm flipH="false" flipV="false" rot="0">
            <a:off x="10273496" y="3409986"/>
            <a:ext cx="1264243" cy="359178"/>
          </a:xfrm>
          <a:custGeom>
            <a:avLst/>
            <a:gdLst/>
            <a:ahLst/>
            <a:cxnLst/>
            <a:rect r="r" b="b" t="t" l="l"/>
            <a:pathLst>
              <a:path h="359178" w="1264243">
                <a:moveTo>
                  <a:pt x="0" y="0"/>
                </a:moveTo>
                <a:lnTo>
                  <a:pt x="1264244" y="0"/>
                </a:lnTo>
                <a:lnTo>
                  <a:pt x="1264244" y="359178"/>
                </a:lnTo>
                <a:lnTo>
                  <a:pt x="0" y="359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4328565" y="3409986"/>
            <a:ext cx="1264243" cy="359178"/>
          </a:xfrm>
          <a:custGeom>
            <a:avLst/>
            <a:gdLst/>
            <a:ahLst/>
            <a:cxnLst/>
            <a:rect r="r" b="b" t="t" l="l"/>
            <a:pathLst>
              <a:path h="359178" w="1264243">
                <a:moveTo>
                  <a:pt x="0" y="0"/>
                </a:moveTo>
                <a:lnTo>
                  <a:pt x="1264243" y="0"/>
                </a:lnTo>
                <a:lnTo>
                  <a:pt x="1264243" y="359178"/>
                </a:lnTo>
                <a:lnTo>
                  <a:pt x="0" y="359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5669008" y="2743110"/>
            <a:ext cx="1954806" cy="1654255"/>
          </a:xfrm>
          <a:custGeom>
            <a:avLst/>
            <a:gdLst/>
            <a:ahLst/>
            <a:cxnLst/>
            <a:rect r="r" b="b" t="t" l="l"/>
            <a:pathLst>
              <a:path h="1654255" w="1954806">
                <a:moveTo>
                  <a:pt x="0" y="0"/>
                </a:moveTo>
                <a:lnTo>
                  <a:pt x="1954806" y="0"/>
                </a:lnTo>
                <a:lnTo>
                  <a:pt x="1954806" y="1654255"/>
                </a:lnTo>
                <a:lnTo>
                  <a:pt x="0" y="1654255"/>
                </a:lnTo>
                <a:lnTo>
                  <a:pt x="0" y="0"/>
                </a:lnTo>
                <a:close/>
              </a:path>
            </a:pathLst>
          </a:custGeom>
          <a:blipFill>
            <a:blip r:embed="rId12"/>
            <a:stretch>
              <a:fillRect l="0" t="0" r="0" b="0"/>
            </a:stretch>
          </a:blipFill>
        </p:spPr>
      </p:sp>
      <p:sp>
        <p:nvSpPr>
          <p:cNvPr name="Freeform 22" id="22"/>
          <p:cNvSpPr/>
          <p:nvPr/>
        </p:nvSpPr>
        <p:spPr>
          <a:xfrm flipH="false" flipV="false" rot="0">
            <a:off x="11613940" y="2794785"/>
            <a:ext cx="2803470" cy="1573561"/>
          </a:xfrm>
          <a:custGeom>
            <a:avLst/>
            <a:gdLst/>
            <a:ahLst/>
            <a:cxnLst/>
            <a:rect r="r" b="b" t="t" l="l"/>
            <a:pathLst>
              <a:path h="1573561" w="2803470">
                <a:moveTo>
                  <a:pt x="0" y="0"/>
                </a:moveTo>
                <a:lnTo>
                  <a:pt x="2803470" y="0"/>
                </a:lnTo>
                <a:lnTo>
                  <a:pt x="2803470" y="1573561"/>
                </a:lnTo>
                <a:lnTo>
                  <a:pt x="0" y="1573561"/>
                </a:lnTo>
                <a:lnTo>
                  <a:pt x="0" y="0"/>
                </a:lnTo>
                <a:close/>
              </a:path>
            </a:pathLst>
          </a:custGeom>
          <a:blipFill>
            <a:blip r:embed="rId13"/>
            <a:stretch>
              <a:fillRect l="0" t="0" r="0" b="0"/>
            </a:stretch>
          </a:blipFill>
        </p:spPr>
      </p:sp>
      <p:sp>
        <p:nvSpPr>
          <p:cNvPr name="Freeform 23" id="23"/>
          <p:cNvSpPr/>
          <p:nvPr/>
        </p:nvSpPr>
        <p:spPr>
          <a:xfrm flipH="false" flipV="false" rot="5400000">
            <a:off x="12470113" y="5649003"/>
            <a:ext cx="1022419" cy="290475"/>
          </a:xfrm>
          <a:custGeom>
            <a:avLst/>
            <a:gdLst/>
            <a:ahLst/>
            <a:cxnLst/>
            <a:rect r="r" b="b" t="t" l="l"/>
            <a:pathLst>
              <a:path h="290475" w="1022419">
                <a:moveTo>
                  <a:pt x="0" y="0"/>
                </a:moveTo>
                <a:lnTo>
                  <a:pt x="1022419" y="0"/>
                </a:lnTo>
                <a:lnTo>
                  <a:pt x="1022419" y="290474"/>
                </a:lnTo>
                <a:lnTo>
                  <a:pt x="0" y="2904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5400000">
            <a:off x="12470113" y="7961739"/>
            <a:ext cx="1022419" cy="290475"/>
          </a:xfrm>
          <a:custGeom>
            <a:avLst/>
            <a:gdLst/>
            <a:ahLst/>
            <a:cxnLst/>
            <a:rect r="r" b="b" t="t" l="l"/>
            <a:pathLst>
              <a:path h="290475" w="1022419">
                <a:moveTo>
                  <a:pt x="0" y="0"/>
                </a:moveTo>
                <a:lnTo>
                  <a:pt x="1022419" y="0"/>
                </a:lnTo>
                <a:lnTo>
                  <a:pt x="1022419" y="290474"/>
                </a:lnTo>
                <a:lnTo>
                  <a:pt x="0" y="2904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4117627" y="9017399"/>
            <a:ext cx="1264243" cy="359178"/>
          </a:xfrm>
          <a:custGeom>
            <a:avLst/>
            <a:gdLst/>
            <a:ahLst/>
            <a:cxnLst/>
            <a:rect r="r" b="b" t="t" l="l"/>
            <a:pathLst>
              <a:path h="359178" w="1264243">
                <a:moveTo>
                  <a:pt x="0" y="0"/>
                </a:moveTo>
                <a:lnTo>
                  <a:pt x="1264243" y="0"/>
                </a:lnTo>
                <a:lnTo>
                  <a:pt x="1264243" y="359178"/>
                </a:lnTo>
                <a:lnTo>
                  <a:pt x="0" y="359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5400000">
            <a:off x="15069979" y="6709359"/>
            <a:ext cx="3087241" cy="301006"/>
          </a:xfrm>
          <a:custGeom>
            <a:avLst/>
            <a:gdLst/>
            <a:ahLst/>
            <a:cxnLst/>
            <a:rect r="r" b="b" t="t" l="l"/>
            <a:pathLst>
              <a:path h="301006" w="3087241">
                <a:moveTo>
                  <a:pt x="0" y="0"/>
                </a:moveTo>
                <a:lnTo>
                  <a:pt x="3087241" y="0"/>
                </a:lnTo>
                <a:lnTo>
                  <a:pt x="3087241" y="301006"/>
                </a:lnTo>
                <a:lnTo>
                  <a:pt x="0" y="3010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7</a:t>
            </a:r>
          </a:p>
        </p:txBody>
      </p:sp>
      <p:sp>
        <p:nvSpPr>
          <p:cNvPr name="TextBox 28" id="28"/>
          <p:cNvSpPr txBox="true"/>
          <p:nvPr/>
        </p:nvSpPr>
        <p:spPr>
          <a:xfrm rot="0">
            <a:off x="680451" y="1748294"/>
            <a:ext cx="4780938" cy="618490"/>
          </a:xfrm>
          <a:prstGeom prst="rect">
            <a:avLst/>
          </a:prstGeom>
        </p:spPr>
        <p:txBody>
          <a:bodyPr anchor="t" rtlCol="false" tIns="0" lIns="0" bIns="0" rIns="0">
            <a:spAutoFit/>
          </a:bodyPr>
          <a:lstStyle/>
          <a:p>
            <a:pPr algn="l">
              <a:lnSpc>
                <a:spcPts val="4759"/>
              </a:lnSpc>
              <a:spcBef>
                <a:spcPct val="0"/>
              </a:spcBef>
            </a:pPr>
            <a:r>
              <a:rPr lang="en-US" b="true" sz="3399">
                <a:solidFill>
                  <a:srgbClr val="144064"/>
                </a:solidFill>
                <a:latin typeface="Poppins Bold"/>
                <a:ea typeface="Poppins Bold"/>
                <a:cs typeface="Poppins Bold"/>
                <a:sym typeface="Poppins Bold"/>
              </a:rPr>
              <a:t>Quy trình chi tiết</a:t>
            </a:r>
          </a:p>
        </p:txBody>
      </p:sp>
      <p:sp>
        <p:nvSpPr>
          <p:cNvPr name="TextBox 29" id="29"/>
          <p:cNvSpPr txBox="true"/>
          <p:nvPr/>
        </p:nvSpPr>
        <p:spPr>
          <a:xfrm rot="0">
            <a:off x="630216" y="4330690"/>
            <a:ext cx="1596558"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Xác định vấn đề</a:t>
            </a:r>
          </a:p>
        </p:txBody>
      </p:sp>
      <p:sp>
        <p:nvSpPr>
          <p:cNvPr name="TextBox 30" id="30"/>
          <p:cNvSpPr txBox="true"/>
          <p:nvPr/>
        </p:nvSpPr>
        <p:spPr>
          <a:xfrm rot="0">
            <a:off x="3236915" y="4330690"/>
            <a:ext cx="1477501"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Thu tập dữ liệu</a:t>
            </a:r>
          </a:p>
        </p:txBody>
      </p:sp>
      <p:sp>
        <p:nvSpPr>
          <p:cNvPr name="TextBox 31" id="31"/>
          <p:cNvSpPr txBox="true"/>
          <p:nvPr/>
        </p:nvSpPr>
        <p:spPr>
          <a:xfrm rot="0">
            <a:off x="5802711" y="4270126"/>
            <a:ext cx="1369306"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Tiền xử lí dữ liệu </a:t>
            </a:r>
          </a:p>
        </p:txBody>
      </p:sp>
      <p:sp>
        <p:nvSpPr>
          <p:cNvPr name="TextBox 32" id="32"/>
          <p:cNvSpPr txBox="true"/>
          <p:nvPr/>
        </p:nvSpPr>
        <p:spPr>
          <a:xfrm rot="0">
            <a:off x="8390356" y="4330690"/>
            <a:ext cx="1883140" cy="1425575"/>
          </a:xfrm>
          <a:prstGeom prst="rect">
            <a:avLst/>
          </a:prstGeom>
        </p:spPr>
        <p:txBody>
          <a:bodyPr anchor="t" rtlCol="false" tIns="0" lIns="0" bIns="0" rIns="0">
            <a:spAutoFit/>
          </a:bodyPr>
          <a:lstStyle/>
          <a:p>
            <a:pPr algn="ctr">
              <a:lnSpc>
                <a:spcPts val="2800"/>
              </a:lnSpc>
            </a:pPr>
            <a:r>
              <a:rPr lang="en-US" sz="2000" b="true">
                <a:solidFill>
                  <a:srgbClr val="000000"/>
                </a:solidFill>
                <a:latin typeface="Poppins Bold"/>
                <a:ea typeface="Poppins Bold"/>
                <a:cs typeface="Poppins Bold"/>
                <a:sym typeface="Poppins Bold"/>
              </a:rPr>
              <a:t>Phân tích thăm dò</a:t>
            </a:r>
          </a:p>
          <a:p>
            <a:pPr algn="ctr">
              <a:lnSpc>
                <a:spcPts val="2800"/>
              </a:lnSpc>
              <a:spcBef>
                <a:spcPct val="0"/>
              </a:spcBef>
            </a:pPr>
            <a:r>
              <a:rPr lang="en-US" b="true" sz="2000">
                <a:solidFill>
                  <a:srgbClr val="000000"/>
                </a:solidFill>
                <a:latin typeface="Poppins Bold"/>
                <a:ea typeface="Poppins Bold"/>
                <a:cs typeface="Poppins Bold"/>
                <a:sym typeface="Poppins Bold"/>
              </a:rPr>
              <a:t>&amp;trực quan dữ liệu</a:t>
            </a:r>
          </a:p>
        </p:txBody>
      </p:sp>
      <p:sp>
        <p:nvSpPr>
          <p:cNvPr name="TextBox 33" id="33"/>
          <p:cNvSpPr txBox="true"/>
          <p:nvPr/>
        </p:nvSpPr>
        <p:spPr>
          <a:xfrm rot="0">
            <a:off x="12356922" y="4458243"/>
            <a:ext cx="1317504"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Mô hình hóa</a:t>
            </a:r>
          </a:p>
        </p:txBody>
      </p:sp>
      <p:sp>
        <p:nvSpPr>
          <p:cNvPr name="TextBox 34" id="34"/>
          <p:cNvSpPr txBox="true"/>
          <p:nvPr/>
        </p:nvSpPr>
        <p:spPr>
          <a:xfrm rot="0">
            <a:off x="15793570" y="4562306"/>
            <a:ext cx="1941065"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Đánh giá  mô hình</a:t>
            </a:r>
          </a:p>
        </p:txBody>
      </p:sp>
      <p:sp>
        <p:nvSpPr>
          <p:cNvPr name="Freeform 35" id="35"/>
          <p:cNvSpPr/>
          <p:nvPr/>
        </p:nvSpPr>
        <p:spPr>
          <a:xfrm flipH="false" flipV="false" rot="5400000">
            <a:off x="16602853" y="2239639"/>
            <a:ext cx="1022419" cy="290475"/>
          </a:xfrm>
          <a:custGeom>
            <a:avLst/>
            <a:gdLst/>
            <a:ahLst/>
            <a:cxnLst/>
            <a:rect r="r" b="b" t="t" l="l"/>
            <a:pathLst>
              <a:path h="290475" w="1022419">
                <a:moveTo>
                  <a:pt x="0" y="0"/>
                </a:moveTo>
                <a:lnTo>
                  <a:pt x="1022419" y="0"/>
                </a:lnTo>
                <a:lnTo>
                  <a:pt x="1022419" y="290475"/>
                </a:lnTo>
                <a:lnTo>
                  <a:pt x="0" y="2904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5400000">
            <a:off x="15606059" y="2221547"/>
            <a:ext cx="1022419" cy="290475"/>
          </a:xfrm>
          <a:custGeom>
            <a:avLst/>
            <a:gdLst/>
            <a:ahLst/>
            <a:cxnLst/>
            <a:rect r="r" b="b" t="t" l="l"/>
            <a:pathLst>
              <a:path h="290475" w="1022419">
                <a:moveTo>
                  <a:pt x="0" y="0"/>
                </a:moveTo>
                <a:lnTo>
                  <a:pt x="1022419" y="0"/>
                </a:lnTo>
                <a:lnTo>
                  <a:pt x="1022419" y="290475"/>
                </a:lnTo>
                <a:lnTo>
                  <a:pt x="0" y="2904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7" id="37"/>
          <p:cNvSpPr txBox="true"/>
          <p:nvPr/>
        </p:nvSpPr>
        <p:spPr>
          <a:xfrm rot="0">
            <a:off x="10798989" y="6466162"/>
            <a:ext cx="1477501" cy="10731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Tiền xử lý dữ liệu cho phù hợp</a:t>
            </a:r>
          </a:p>
        </p:txBody>
      </p:sp>
      <p:sp>
        <p:nvSpPr>
          <p:cNvPr name="TextBox 38" id="38"/>
          <p:cNvSpPr txBox="true"/>
          <p:nvPr/>
        </p:nvSpPr>
        <p:spPr>
          <a:xfrm rot="0">
            <a:off x="10798989" y="8710316"/>
            <a:ext cx="1477501"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Chia tập dữ liệu</a:t>
            </a:r>
          </a:p>
        </p:txBody>
      </p:sp>
      <p:sp>
        <p:nvSpPr>
          <p:cNvPr name="TextBox 39" id="39"/>
          <p:cNvSpPr txBox="true"/>
          <p:nvPr/>
        </p:nvSpPr>
        <p:spPr>
          <a:xfrm rot="0">
            <a:off x="13674427" y="962025"/>
            <a:ext cx="1477501" cy="720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Chọn tham số tối ưu</a:t>
            </a:r>
          </a:p>
        </p:txBody>
      </p:sp>
      <p:sp>
        <p:nvSpPr>
          <p:cNvPr name="TextBox 40" id="40"/>
          <p:cNvSpPr txBox="true"/>
          <p:nvPr/>
        </p:nvSpPr>
        <p:spPr>
          <a:xfrm rot="0">
            <a:off x="14413177" y="7703841"/>
            <a:ext cx="1849328" cy="10731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Bold"/>
                <a:ea typeface="Poppins Bold"/>
                <a:cs typeface="Poppins Bold"/>
                <a:sym typeface="Poppins Bold"/>
              </a:rPr>
              <a:t>Tạo mô hình với các tham số khác nhau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989000" cy="989000"/>
            <a:chOff x="0" y="0"/>
            <a:chExt cx="1318667"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03</a:t>
              </a:r>
            </a:p>
          </p:txBody>
        </p:sp>
      </p:grpSp>
      <p:grpSp>
        <p:nvGrpSpPr>
          <p:cNvPr name="Group 7" id="7"/>
          <p:cNvGrpSpPr/>
          <p:nvPr/>
        </p:nvGrpSpPr>
        <p:grpSpPr>
          <a:xfrm rot="0">
            <a:off x="586185" y="534200"/>
            <a:ext cx="5504771" cy="989000"/>
            <a:chOff x="0" y="0"/>
            <a:chExt cx="7339694" cy="1318667"/>
          </a:xfrm>
        </p:grpSpPr>
        <p:grpSp>
          <p:nvGrpSpPr>
            <p:cNvPr name="Group 8" id="8"/>
            <p:cNvGrpSpPr/>
            <p:nvPr/>
          </p:nvGrpSpPr>
          <p:grpSpPr>
            <a:xfrm rot="0">
              <a:off x="0" y="0"/>
              <a:ext cx="1318667" cy="13186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10" id="10"/>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11" id="11"/>
            <p:cNvSpPr txBox="true"/>
            <p:nvPr/>
          </p:nvSpPr>
          <p:spPr>
            <a:xfrm rot="0">
              <a:off x="1835952" y="137878"/>
              <a:ext cx="5503742"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PHÂN TÍCH THĂM DÒ</a:t>
              </a:r>
            </a:p>
          </p:txBody>
        </p:sp>
        <p:sp>
          <p:nvSpPr>
            <p:cNvPr name="TextBox 12" id="12"/>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04</a:t>
              </a:r>
            </a:p>
          </p:txBody>
        </p:sp>
      </p:grpSp>
      <p:sp>
        <p:nvSpPr>
          <p:cNvPr name="Freeform 13" id="13"/>
          <p:cNvSpPr/>
          <p:nvPr/>
        </p:nvSpPr>
        <p:spPr>
          <a:xfrm flipH="false" flipV="false" rot="0">
            <a:off x="6518773" y="451217"/>
            <a:ext cx="10312710" cy="9384566"/>
          </a:xfrm>
          <a:custGeom>
            <a:avLst/>
            <a:gdLst/>
            <a:ahLst/>
            <a:cxnLst/>
            <a:rect r="r" b="b" t="t" l="l"/>
            <a:pathLst>
              <a:path h="9384566" w="10312710">
                <a:moveTo>
                  <a:pt x="0" y="0"/>
                </a:moveTo>
                <a:lnTo>
                  <a:pt x="10312710" y="0"/>
                </a:lnTo>
                <a:lnTo>
                  <a:pt x="10312710" y="9384566"/>
                </a:lnTo>
                <a:lnTo>
                  <a:pt x="0" y="9384566"/>
                </a:lnTo>
                <a:lnTo>
                  <a:pt x="0" y="0"/>
                </a:lnTo>
                <a:close/>
              </a:path>
            </a:pathLst>
          </a:custGeom>
          <a:blipFill>
            <a:blip r:embed="rId2"/>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8</a:t>
            </a:r>
          </a:p>
        </p:txBody>
      </p:sp>
      <p:sp>
        <p:nvSpPr>
          <p:cNvPr name="TextBox 15" id="15"/>
          <p:cNvSpPr txBox="true"/>
          <p:nvPr/>
        </p:nvSpPr>
        <p:spPr>
          <a:xfrm rot="0">
            <a:off x="688245" y="2044127"/>
            <a:ext cx="5830528" cy="16097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Poppins"/>
                <a:ea typeface="Poppins"/>
                <a:cs typeface="Poppins"/>
                <a:sym typeface="Poppins"/>
              </a:rPr>
              <a:t>Một phần kết quả phân tích thăm dò của nhóm được trình bày trong dashboard sau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6185" y="529783"/>
            <a:ext cx="5296111" cy="989000"/>
            <a:chOff x="0" y="0"/>
            <a:chExt cx="7061481" cy="1318667"/>
          </a:xfrm>
        </p:grpSpPr>
        <p:grpSp>
          <p:nvGrpSpPr>
            <p:cNvPr name="Group 3" id="3"/>
            <p:cNvGrpSpPr/>
            <p:nvPr/>
          </p:nvGrpSpPr>
          <p:grpSpPr>
            <a:xfrm rot="0">
              <a:off x="0" y="0"/>
              <a:ext cx="1318667" cy="13186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4064"/>
              </a:solidFill>
            </p:spPr>
          </p:sp>
          <p:sp>
            <p:nvSpPr>
              <p:cNvPr name="TextBox 5" id="5"/>
              <p:cNvSpPr txBox="true"/>
              <p:nvPr/>
            </p:nvSpPr>
            <p:spPr>
              <a:xfrm>
                <a:off x="76200" y="9525"/>
                <a:ext cx="660400" cy="727075"/>
              </a:xfrm>
              <a:prstGeom prst="rect">
                <a:avLst/>
              </a:prstGeom>
            </p:spPr>
            <p:txBody>
              <a:bodyPr anchor="ctr" rtlCol="false" tIns="52432" lIns="52432" bIns="52432" rIns="52432"/>
              <a:lstStyle/>
              <a:p>
                <a:pPr algn="ctr">
                  <a:lnSpc>
                    <a:spcPts val="2800"/>
                  </a:lnSpc>
                </a:pPr>
              </a:p>
            </p:txBody>
          </p:sp>
        </p:grpSp>
        <p:sp>
          <p:nvSpPr>
            <p:cNvPr name="TextBox 6" id="6"/>
            <p:cNvSpPr txBox="true"/>
            <p:nvPr/>
          </p:nvSpPr>
          <p:spPr>
            <a:xfrm rot="0">
              <a:off x="1835952" y="137878"/>
              <a:ext cx="5225529" cy="966710"/>
            </a:xfrm>
            <a:prstGeom prst="rect">
              <a:avLst/>
            </a:prstGeom>
          </p:spPr>
          <p:txBody>
            <a:bodyPr anchor="t" rtlCol="false" tIns="0" lIns="0" bIns="0" rIns="0">
              <a:spAutoFit/>
            </a:bodyPr>
            <a:lstStyle/>
            <a:p>
              <a:pPr algn="l">
                <a:lnSpc>
                  <a:spcPts val="6185"/>
                </a:lnSpc>
              </a:pPr>
              <a:r>
                <a:rPr lang="en-US" sz="4418">
                  <a:solidFill>
                    <a:srgbClr val="060644"/>
                  </a:solidFill>
                  <a:latin typeface="Anton"/>
                  <a:ea typeface="Anton"/>
                  <a:cs typeface="Anton"/>
                  <a:sym typeface="Anton"/>
                </a:rPr>
                <a:t>KẾT QUẢ PHÂN TÍCH</a:t>
              </a:r>
            </a:p>
          </p:txBody>
        </p:sp>
        <p:sp>
          <p:nvSpPr>
            <p:cNvPr name="TextBox 7" id="7"/>
            <p:cNvSpPr txBox="true"/>
            <p:nvPr/>
          </p:nvSpPr>
          <p:spPr>
            <a:xfrm rot="0">
              <a:off x="298683" y="161603"/>
              <a:ext cx="721301" cy="942986"/>
            </a:xfrm>
            <a:prstGeom prst="rect">
              <a:avLst/>
            </a:prstGeom>
          </p:spPr>
          <p:txBody>
            <a:bodyPr anchor="t" rtlCol="false" tIns="0" lIns="0" bIns="0" rIns="0">
              <a:spAutoFit/>
            </a:bodyPr>
            <a:lstStyle/>
            <a:p>
              <a:pPr algn="ctr">
                <a:lnSpc>
                  <a:spcPts val="6034"/>
                </a:lnSpc>
              </a:pPr>
              <a:r>
                <a:rPr lang="en-US" sz="4310">
                  <a:solidFill>
                    <a:srgbClr val="FFFFFF"/>
                  </a:solidFill>
                  <a:latin typeface="Anton"/>
                  <a:ea typeface="Anton"/>
                  <a:cs typeface="Anton"/>
                  <a:sym typeface="Anton"/>
                </a:rPr>
                <a:t>05</a:t>
              </a:r>
            </a:p>
          </p:txBody>
        </p:sp>
      </p:grpSp>
      <p:sp>
        <p:nvSpPr>
          <p:cNvPr name="Freeform 8" id="8"/>
          <p:cNvSpPr/>
          <p:nvPr/>
        </p:nvSpPr>
        <p:spPr>
          <a:xfrm flipH="false" flipV="false" rot="0">
            <a:off x="6705121" y="1699817"/>
            <a:ext cx="11054149" cy="6530397"/>
          </a:xfrm>
          <a:custGeom>
            <a:avLst/>
            <a:gdLst/>
            <a:ahLst/>
            <a:cxnLst/>
            <a:rect r="r" b="b" t="t" l="l"/>
            <a:pathLst>
              <a:path h="6530397" w="11054149">
                <a:moveTo>
                  <a:pt x="0" y="0"/>
                </a:moveTo>
                <a:lnTo>
                  <a:pt x="11054149" y="0"/>
                </a:lnTo>
                <a:lnTo>
                  <a:pt x="11054149" y="6530397"/>
                </a:lnTo>
                <a:lnTo>
                  <a:pt x="0" y="6530397"/>
                </a:lnTo>
                <a:lnTo>
                  <a:pt x="0" y="0"/>
                </a:lnTo>
                <a:close/>
              </a:path>
            </a:pathLst>
          </a:custGeom>
          <a:blipFill>
            <a:blip r:embed="rId2"/>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Anton"/>
                <a:ea typeface="Anton"/>
                <a:cs typeface="Anton"/>
                <a:sym typeface="Anton"/>
              </a:rPr>
              <a:t>9</a:t>
            </a:r>
          </a:p>
        </p:txBody>
      </p:sp>
      <p:sp>
        <p:nvSpPr>
          <p:cNvPr name="TextBox 10" id="10"/>
          <p:cNvSpPr txBox="true"/>
          <p:nvPr/>
        </p:nvSpPr>
        <p:spPr>
          <a:xfrm rot="0">
            <a:off x="382474" y="1858311"/>
            <a:ext cx="7587270" cy="1734566"/>
          </a:xfrm>
          <a:prstGeom prst="rect">
            <a:avLst/>
          </a:prstGeom>
        </p:spPr>
        <p:txBody>
          <a:bodyPr anchor="t" rtlCol="false" tIns="0" lIns="0" bIns="0" rIns="0">
            <a:spAutoFit/>
          </a:bodyPr>
          <a:lstStyle/>
          <a:p>
            <a:pPr algn="l" marL="734059" indent="-367030" lvl="1">
              <a:lnSpc>
                <a:spcPts val="7071"/>
              </a:lnSpc>
              <a:buFont typeface="Arial"/>
              <a:buChar char="•"/>
            </a:pPr>
            <a:r>
              <a:rPr lang="en-US" b="true" sz="3399">
                <a:solidFill>
                  <a:srgbClr val="000000"/>
                </a:solidFill>
                <a:latin typeface="Poppins Bold"/>
                <a:ea typeface="Poppins Bold"/>
                <a:cs typeface="Poppins Bold"/>
                <a:sym typeface="Poppins Bold"/>
              </a:rPr>
              <a:t>Phân tích kết quả trực quan</a:t>
            </a:r>
          </a:p>
          <a:p>
            <a:pPr algn="l" marL="734059" indent="-367030" lvl="1">
              <a:lnSpc>
                <a:spcPts val="7071"/>
              </a:lnSpc>
              <a:buFont typeface="Arial"/>
              <a:buChar char="•"/>
            </a:pPr>
            <a:r>
              <a:rPr lang="en-US" b="true" sz="3399">
                <a:solidFill>
                  <a:srgbClr val="000000"/>
                </a:solidFill>
                <a:latin typeface="Poppins Bold"/>
                <a:ea typeface="Poppins Bold"/>
                <a:cs typeface="Poppins Bold"/>
                <a:sym typeface="Poppins Bold"/>
              </a:rPr>
              <a:t>Phân tích kết quả mô hình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DAGY-9-Ry1o</dc:identifier>
  <dcterms:modified xsi:type="dcterms:W3CDTF">2011-08-01T06:04:30Z</dcterms:modified>
  <cp:revision>1</cp:revision>
  <dc:title>IE224</dc:title>
</cp:coreProperties>
</file>